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4"/>
  </p:sldMasterIdLst>
  <p:notesMasterIdLst>
    <p:notesMasterId r:id="rId25"/>
  </p:notesMasterIdLst>
  <p:handoutMasterIdLst>
    <p:handoutMasterId r:id="rId26"/>
  </p:handoutMasterIdLst>
  <p:sldIdLst>
    <p:sldId id="345" r:id="rId5"/>
    <p:sldId id="430" r:id="rId6"/>
    <p:sldId id="446" r:id="rId7"/>
    <p:sldId id="453" r:id="rId8"/>
    <p:sldId id="458" r:id="rId9"/>
    <p:sldId id="442" r:id="rId10"/>
    <p:sldId id="464" r:id="rId11"/>
    <p:sldId id="465" r:id="rId12"/>
    <p:sldId id="455" r:id="rId13"/>
    <p:sldId id="460" r:id="rId14"/>
    <p:sldId id="452" r:id="rId15"/>
    <p:sldId id="461" r:id="rId16"/>
    <p:sldId id="462" r:id="rId17"/>
    <p:sldId id="463" r:id="rId18"/>
    <p:sldId id="448" r:id="rId19"/>
    <p:sldId id="447" r:id="rId20"/>
    <p:sldId id="425" r:id="rId21"/>
    <p:sldId id="432" r:id="rId22"/>
    <p:sldId id="459" r:id="rId23"/>
    <p:sldId id="449" r:id="rId24"/>
  </p:sldIdLst>
  <p:sldSz cx="9144000" cy="6858000" type="screen4x3"/>
  <p:notesSz cx="7023100" cy="9309100"/>
  <p:defaultTextStyle>
    <a:defPPr>
      <a:defRPr lang="en-CA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Default Section" id="{B29CA25E-9BC2-494C-A360-2A870E845B77}">
          <p14:sldIdLst>
            <p14:sldId id="345"/>
            <p14:sldId id="346"/>
            <p14:sldId id="423"/>
            <p14:sldId id="411"/>
            <p14:sldId id="424"/>
            <p14:sldId id="425"/>
            <p14:sldId id="426"/>
            <p14:sldId id="428"/>
            <p14:sldId id="427"/>
            <p14:sldId id="430"/>
            <p14:sldId id="429"/>
          </p14:sldIdLst>
        </p14:section>
        <p14:section name="Untitled Section" id="{2F5E7399-0F7F-47A7-9B84-D7128196AE27}">
          <p14:sldIdLst/>
        </p14:section>
      </p14:sectionLst>
    </p:ext>
    <p:ext uri="{EFAFB233-063F-42B5-8137-9DF3F51BA10A}">
      <p15:sldGuideLst xmlns="" xmlns:p15="http://schemas.microsoft.com/office/powerpoint/2012/main">
        <p15:guide id="1" orient="horz" pos="1824">
          <p15:clr>
            <a:srgbClr val="A4A3A4"/>
          </p15:clr>
        </p15:guide>
        <p15:guide id="2" orient="horz" pos="3984">
          <p15:clr>
            <a:srgbClr val="A4A3A4"/>
          </p15:clr>
        </p15:guide>
        <p15:guide id="3" pos="912">
          <p15:clr>
            <a:srgbClr val="A4A3A4"/>
          </p15:clr>
        </p15:guide>
        <p15:guide id="4" pos="4848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32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0"/>
      </p:ext>
    </p:extLst>
  </p:showPr>
  <p:clrMru>
    <a:srgbClr val="FFFFFF"/>
    <a:srgbClr val="333366"/>
    <a:srgbClr val="66FFFF"/>
    <a:srgbClr val="3399FF"/>
    <a:srgbClr val="CC6600"/>
    <a:srgbClr val="CC3300"/>
    <a:srgbClr val="00FF00"/>
    <a:srgbClr val="33CC3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33" autoAdjust="0"/>
    <p:restoredTop sz="94690" autoAdjust="0"/>
  </p:normalViewPr>
  <p:slideViewPr>
    <p:cSldViewPr>
      <p:cViewPr varScale="1">
        <p:scale>
          <a:sx n="86" d="100"/>
          <a:sy n="86" d="100"/>
        </p:scale>
        <p:origin x="-804" y="-90"/>
      </p:cViewPr>
      <p:guideLst>
        <p:guide orient="horz" pos="1824"/>
        <p:guide orient="horz" pos="3984"/>
        <p:guide pos="912"/>
        <p:guide pos="484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2232" y="72"/>
      </p:cViewPr>
      <p:guideLst>
        <p:guide orient="horz" pos="2932"/>
        <p:guide pos="2212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3343" cy="465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9757" y="0"/>
            <a:ext cx="3043343" cy="465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9757" y="8843328"/>
            <a:ext cx="3043343" cy="46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000">
                <a:latin typeface="Arial" charset="0"/>
              </a:defRPr>
            </a:lvl1pPr>
          </a:lstStyle>
          <a:p>
            <a:pPr>
              <a:defRPr/>
            </a:pPr>
            <a:fld id="{45848164-D06F-4908-962E-40EAF159B155}" type="slidenum">
              <a:rPr lang="en-CA"/>
              <a:pPr>
                <a:defRPr/>
              </a:pPr>
              <a:t>‹#›</a:t>
            </a:fld>
            <a:endParaRPr lang="en-CA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</p:spTree>
    <p:extLst>
      <p:ext uri="{BB962C8B-B14F-4D97-AF65-F5344CB8AC3E}">
        <p14:creationId xmlns="" xmlns:p14="http://schemas.microsoft.com/office/powerpoint/2010/main" val="28694727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3074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3343" cy="465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6979" name="Rectangle 3075"/>
          <p:cNvSpPr>
            <a:spLocks noGrp="1" noChangeArrowheads="1"/>
          </p:cNvSpPr>
          <p:nvPr>
            <p:ph type="dt" idx="1"/>
          </p:nvPr>
        </p:nvSpPr>
        <p:spPr bwMode="auto">
          <a:xfrm>
            <a:off x="3978132" y="0"/>
            <a:ext cx="3043343" cy="465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6" name="Rectangle 3076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4275" y="698500"/>
            <a:ext cx="4654550" cy="34909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81" name="Rectangle 3077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2310" y="4422459"/>
            <a:ext cx="5618480" cy="4188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6982" name="Rectangle 3078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1738"/>
            <a:ext cx="3043343" cy="465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000">
                <a:latin typeface="Arial" charset="0"/>
              </a:defRPr>
            </a:lvl1pPr>
          </a:lstStyle>
          <a:p>
            <a:pPr>
              <a:defRPr/>
            </a:pPr>
            <a:r>
              <a:rPr lang="en-CA"/>
              <a:t>EHM ~ The United Church of Canada</a:t>
            </a:r>
            <a:endParaRPr lang="en-US"/>
          </a:p>
        </p:txBody>
      </p:sp>
      <p:sp>
        <p:nvSpPr>
          <p:cNvPr id="126983" name="Rectangle 3079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8132" y="8841738"/>
            <a:ext cx="3043343" cy="465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000">
                <a:latin typeface="Arial" charset="0"/>
              </a:defRPr>
            </a:lvl1pPr>
          </a:lstStyle>
          <a:p>
            <a:pPr>
              <a:defRPr/>
            </a:pPr>
            <a:fld id="{80CA8C06-69AA-4E69-8159-8C966D19BA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43421315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3078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  <a:lvl2pPr marL="751122" indent="-288893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55573" indent="-231115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17802" indent="-231115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80031" indent="-231115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42261" indent="-231115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3004490" indent="-231115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66719" indent="-231115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928948" indent="-231115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000"/>
              <a:t>Permanent Committee on Finance</a:t>
            </a:r>
          </a:p>
        </p:txBody>
      </p:sp>
      <p:sp>
        <p:nvSpPr>
          <p:cNvPr id="11266" name="Rectangle 3079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  <a:lvl2pPr marL="751122" indent="-288893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55573" indent="-231115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17802" indent="-231115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80031" indent="-231115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42261" indent="-231115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3004490" indent="-231115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66719" indent="-231115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928948" indent="-231115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1BEB96F5-B2E6-49E3-842B-5A320411A519}" type="slidenum">
              <a:rPr lang="en-US" sz="1000"/>
              <a:pPr/>
              <a:t>1</a:t>
            </a:fld>
            <a:endParaRPr lang="en-US" sz="100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z="16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79525" y="709613"/>
            <a:ext cx="4632325" cy="3475037"/>
          </a:xfrm>
          <a:ln w="12700"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9173" y="4460610"/>
            <a:ext cx="5273828" cy="4153805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489" tIns="45433" rIns="92489" bIns="45433"/>
          <a:lstStyle/>
          <a:p>
            <a:pPr algn="r">
              <a:spcBef>
                <a:spcPct val="50000"/>
              </a:spcBef>
            </a:pPr>
            <a:endParaRPr lang="en-US" altLang="en-US" sz="20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398792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CA"/>
              <a:t>EHM ~ The United Church of Canada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0CA8C06-69AA-4E69-8159-8C966D19BAD2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087552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CA"/>
              <a:t>EHM ~ The United Church of Canada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0CA8C06-69AA-4E69-8159-8C966D19BAD2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087552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CA"/>
              <a:t>EHM ~ The United Church of Canada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0CA8C06-69AA-4E69-8159-8C966D19BAD2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087552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CA"/>
              <a:t>EHM ~ The United Church of Canada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0CA8C06-69AA-4E69-8159-8C966D19BAD2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967902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CA"/>
              <a:t>EHM ~ The United Church of Canada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0CA8C06-69AA-4E69-8159-8C966D19BAD2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967902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CA"/>
              <a:t>EHM ~ The United Church of Canada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0CA8C06-69AA-4E69-8159-8C966D19BAD2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967902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CA"/>
              <a:t>EHM ~ The United Church of Canada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0CA8C06-69AA-4E69-8159-8C966D19BAD2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087552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CA"/>
              <a:t>EHM ~ The United Church of Canada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0CA8C06-69AA-4E69-8159-8C966D19BAD2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087552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CA"/>
              <a:t>EHM ~ The United Church of Canada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0CA8C06-69AA-4E69-8159-8C966D19BAD2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967902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CA"/>
              <a:t>EHM ~ The United Church of Canada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0CA8C06-69AA-4E69-8159-8C966D19BAD2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967902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CA"/>
              <a:t>EHM ~ The United Church of Canada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0CA8C06-69AA-4E69-8159-8C966D19BAD2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967902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CA"/>
              <a:t>EHM ~ The United Church of Canada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0CA8C06-69AA-4E69-8159-8C966D19BAD2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967902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CA"/>
              <a:t>EHM ~ The United Church of Canada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0CA8C06-69AA-4E69-8159-8C966D19BAD2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087552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CA"/>
              <a:t>EHM ~ The United Church of Canada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0CA8C06-69AA-4E69-8159-8C966D19BAD2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087552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CA"/>
              <a:t>EHM ~ The United Church of Canada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0CA8C06-69AA-4E69-8159-8C966D19BAD2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087552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CA"/>
              <a:t>EHM ~ The United Church of Canada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0CA8C06-69AA-4E69-8159-8C966D19BAD2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967902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CA"/>
              <a:t>EHM ~ The United Church of Canada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0CA8C06-69AA-4E69-8159-8C966D19BAD2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087552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CA"/>
              <a:t>EHM ~ The United Church of Canada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0CA8C06-69AA-4E69-8159-8C966D19BAD2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087552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0" y="3505200"/>
            <a:ext cx="4724400" cy="152400"/>
          </a:xfrm>
          <a:prstGeom prst="rect">
            <a:avLst/>
          </a:prstGeom>
          <a:solidFill>
            <a:schemeClr val="accent1">
              <a:alpha val="50195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kumimoji="1" lang="en-US" sz="2400">
              <a:latin typeface="Times New Roman" pitchFamily="18" charset="0"/>
            </a:endParaRPr>
          </a:p>
        </p:txBody>
      </p:sp>
      <p:pic>
        <p:nvPicPr>
          <p:cNvPr id="5" name="Picture 10" descr="colour crest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038600"/>
            <a:ext cx="108585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CA"/>
              <a:t>Click to edit Master title style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057400" y="41148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b="1">
                <a:latin typeface="Times New Roman" pitchFamily="18" charset="0"/>
              </a:defRPr>
            </a:lvl1pPr>
          </a:lstStyle>
          <a:p>
            <a:r>
              <a:rPr lang="en-CA"/>
              <a:t>Click to edit Master subtitle style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685800" y="61722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172200"/>
            <a:ext cx="2895600" cy="457200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r>
              <a:rPr lang="en-CA"/>
              <a:t>EHM ~ The United Church of Canada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1722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509F0A-BDAB-4D41-89CD-DACBA52DE6D9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="" xmlns:p14="http://schemas.microsoft.com/office/powerpoint/2010/main" val="3563728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EHM ~ The United Church of Canada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0090DE-F704-4A69-A7C6-2AA51D7D96F2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="" xmlns:p14="http://schemas.microsoft.com/office/powerpoint/2010/main" val="545399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EHM ~ The United Church of Canada</a:t>
            </a:r>
          </a:p>
        </p:txBody>
      </p:sp>
      <p:sp>
        <p:nvSpPr>
          <p:cNvPr id="3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8D6145-CAAB-4ABA-9399-868B9F7BABD7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="" xmlns:p14="http://schemas.microsoft.com/office/powerpoint/2010/main" val="2217451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5800" y="990600"/>
            <a:ext cx="7772400" cy="5105400"/>
          </a:xfrm>
        </p:spPr>
        <p:txBody>
          <a:bodyPr/>
          <a:lstStyle/>
          <a:p>
            <a:pPr lvl="0"/>
            <a:endParaRPr lang="en-CA" noProof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EHM ~ The United Church of Canada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5F5455-D003-458E-9121-67ACBA8C5170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="" xmlns:p14="http://schemas.microsoft.com/office/powerpoint/2010/main" val="2176706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990600"/>
            <a:ext cx="7772400" cy="5105400"/>
          </a:xfrm>
        </p:spPr>
        <p:txBody>
          <a:bodyPr/>
          <a:lstStyle/>
          <a:p>
            <a:pPr lvl="0"/>
            <a:endParaRPr lang="en-CA" noProof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EHM ~ The United Church of Canada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6E868D-4F0D-4BC1-B163-48D8A7DDEC3F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="" xmlns:p14="http://schemas.microsoft.com/office/powerpoint/2010/main" val="1416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ChangeArrowheads="1"/>
          </p:cNvSpPr>
          <p:nvPr/>
        </p:nvSpPr>
        <p:spPr bwMode="auto">
          <a:xfrm>
            <a:off x="685800" y="685800"/>
            <a:ext cx="7394575" cy="76200"/>
          </a:xfrm>
          <a:prstGeom prst="rect">
            <a:avLst/>
          </a:prstGeom>
          <a:solidFill>
            <a:schemeClr val="accent1">
              <a:alpha val="50195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kumimoji="1" lang="en-US" sz="2400">
              <a:latin typeface="Times New Roman" pitchFamily="18" charset="0"/>
            </a:endParaRP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CA"/>
              <a:t>Click to edit Master title style</a:t>
            </a:r>
          </a:p>
        </p:txBody>
      </p:sp>
      <p:sp>
        <p:nvSpPr>
          <p:cNvPr id="1028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90600"/>
            <a:ext cx="77724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5800" y="6477000"/>
            <a:ext cx="7010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000">
                <a:latin typeface="Arial" charset="0"/>
              </a:defRPr>
            </a:lvl1pPr>
          </a:lstStyle>
          <a:p>
            <a:pPr>
              <a:defRPr/>
            </a:pPr>
            <a:r>
              <a:rPr lang="en-CA"/>
              <a:t>EHM ~ The United Church of Canada</a:t>
            </a:r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77200" y="6477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000">
                <a:latin typeface="Arial" charset="0"/>
              </a:defRPr>
            </a:lvl1pPr>
          </a:lstStyle>
          <a:p>
            <a:pPr>
              <a:defRPr/>
            </a:pPr>
            <a:fld id="{1CD746D5-B77E-462E-AA65-58BC4C710B14}" type="slidenum">
              <a:rPr lang="en-CA"/>
              <a:pPr>
                <a:defRPr/>
              </a:pPr>
              <a:t>‹#›</a:t>
            </a:fld>
            <a:endParaRPr lang="en-CA"/>
          </a:p>
        </p:txBody>
      </p:sp>
      <p:pic>
        <p:nvPicPr>
          <p:cNvPr id="1031" name="Picture 11" descr="colour crest 2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" y="228600"/>
            <a:ext cx="3619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656" r:id="rId1"/>
    <p:sldLayoutId id="2147483655" r:id="rId2"/>
    <p:sldLayoutId id="2147483654" r:id="rId3"/>
    <p:sldLayoutId id="2147483653" r:id="rId4"/>
    <p:sldLayoutId id="2147483652" r:id="rId5"/>
  </p:sldLayoutIdLst>
  <p:hf sldNum="0"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lnSpc>
          <a:spcPct val="125000"/>
        </a:lnSpc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25000"/>
        </a:lnSpc>
        <a:spcBef>
          <a:spcPct val="20000"/>
        </a:spcBef>
        <a:spcAft>
          <a:spcPct val="0"/>
        </a:spcAft>
        <a:buClr>
          <a:schemeClr val="accent1"/>
        </a:buClr>
        <a:buSzPct val="75000"/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lnSpc>
          <a:spcPct val="125000"/>
        </a:lnSpc>
        <a:spcBef>
          <a:spcPct val="20000"/>
        </a:spcBef>
        <a:spcAft>
          <a:spcPct val="0"/>
        </a:spcAft>
        <a:buClr>
          <a:schemeClr val="accent1"/>
        </a:buClr>
        <a:buSzPct val="75000"/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lnSpc>
          <a:spcPct val="125000"/>
        </a:lnSpc>
        <a:spcBef>
          <a:spcPct val="20000"/>
        </a:spcBef>
        <a:spcAft>
          <a:spcPct val="0"/>
        </a:spcAft>
        <a:buClr>
          <a:schemeClr val="accent1"/>
        </a:buClr>
        <a:buSzPct val="7500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lnSpc>
          <a:spcPct val="125000"/>
        </a:lnSpc>
        <a:spcBef>
          <a:spcPct val="20000"/>
        </a:spcBef>
        <a:spcAft>
          <a:spcPct val="0"/>
        </a:spcAft>
        <a:buClr>
          <a:schemeClr val="accent1"/>
        </a:buClr>
        <a:buSzPct val="75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lnSpc>
          <a:spcPct val="125000"/>
        </a:lnSpc>
        <a:spcBef>
          <a:spcPct val="20000"/>
        </a:spcBef>
        <a:spcAft>
          <a:spcPct val="0"/>
        </a:spcAft>
        <a:buClr>
          <a:schemeClr val="accent1"/>
        </a:buClr>
        <a:buSzPct val="75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lnSpc>
          <a:spcPct val="125000"/>
        </a:lnSpc>
        <a:spcBef>
          <a:spcPct val="20000"/>
        </a:spcBef>
        <a:spcAft>
          <a:spcPct val="0"/>
        </a:spcAft>
        <a:buClr>
          <a:schemeClr val="accent1"/>
        </a:buClr>
        <a:buSzPct val="75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lnSpc>
          <a:spcPct val="125000"/>
        </a:lnSpc>
        <a:spcBef>
          <a:spcPct val="20000"/>
        </a:spcBef>
        <a:spcAft>
          <a:spcPct val="0"/>
        </a:spcAft>
        <a:buClr>
          <a:schemeClr val="accent1"/>
        </a:buClr>
        <a:buSzPct val="75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lnSpc>
          <a:spcPct val="125000"/>
        </a:lnSpc>
        <a:spcBef>
          <a:spcPct val="20000"/>
        </a:spcBef>
        <a:spcAft>
          <a:spcPct val="0"/>
        </a:spcAft>
        <a:buClr>
          <a:schemeClr val="accent1"/>
        </a:buClr>
        <a:buSzPct val="75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can01.safelinks.protection.outlook.com/?url=https%3A%2F%2Fwww.canada.ca%2Fen%2Femployment-social-development%2Fprograms%2Fei%2Fei-list%2Fei-roe%2Fregister-roe.html&amp;data=02%7C01%7CEMathiesen%40united-church.ca%7Cd90d1e402e464e00cdfa08d7d5da8a82%7Ccf18b5a826784011931215f0f7157574%7C0%7C0%7C637213006908380981&amp;sdata=xEbS%2FclQwlPj7Pl35QZU4kDrgPnFDEdQ%2FRpEb71YPJ8%3D&amp;reserved=0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s://www.canada.ca/en/revenue-agency/services/e-services/e-services-businesses/business-account.html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emathiesen@united-church.ca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djagger@united-church.ca" TargetMode="External"/><Relationship Id="rId5" Type="http://schemas.openxmlformats.org/officeDocument/2006/relationships/hyperlink" Target="mailto:mpimpinella@united-church.ca" TargetMode="External"/><Relationship Id="rId4" Type="http://schemas.openxmlformats.org/officeDocument/2006/relationships/hyperlink" Target="mailto:assessments@united-church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533400"/>
            <a:ext cx="8077200" cy="27432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 smtClean="0"/>
              <a:t>Congregational Finances</a:t>
            </a:r>
            <a:br>
              <a:rPr lang="en-US" sz="4000" b="1" dirty="0" smtClean="0"/>
            </a:br>
            <a:r>
              <a:rPr lang="en-US" sz="4000" b="1" dirty="0" smtClean="0"/>
              <a:t>During the </a:t>
            </a:r>
            <a:r>
              <a:rPr lang="en-US" sz="4000" b="1" dirty="0" smtClean="0"/>
              <a:t>Pandemic – Update</a:t>
            </a:r>
            <a:r>
              <a:rPr lang="en-US" sz="4000" b="1" dirty="0"/>
              <a:t/>
            </a:r>
            <a:br>
              <a:rPr lang="en-US" sz="4000" b="1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			The United Church of Canada</a:t>
            </a:r>
            <a:br>
              <a:rPr lang="en-US" dirty="0"/>
            </a:br>
            <a:r>
              <a:rPr lang="en-US" dirty="0"/>
              <a:t>			</a:t>
            </a:r>
            <a:r>
              <a:rPr lang="en-US" dirty="0" err="1"/>
              <a:t>L’</a:t>
            </a:r>
            <a:r>
              <a:rPr lang="en-US" dirty="0" err="1">
                <a:cs typeface="Times New Roman" pitchFamily="18" charset="0"/>
              </a:rPr>
              <a:t>É</a:t>
            </a:r>
            <a:r>
              <a:rPr lang="en-US" dirty="0" err="1"/>
              <a:t>glise</a:t>
            </a:r>
            <a:r>
              <a:rPr lang="en-US" dirty="0"/>
              <a:t> </a:t>
            </a:r>
            <a:r>
              <a:rPr lang="en-US" dirty="0" err="1"/>
              <a:t>Unie</a:t>
            </a:r>
            <a:r>
              <a:rPr lang="en-US" dirty="0"/>
              <a:t> du Canada</a:t>
            </a:r>
            <a:endParaRPr lang="en-CA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86200" y="4038600"/>
            <a:ext cx="4953000" cy="1371600"/>
          </a:xfrm>
        </p:spPr>
        <p:txBody>
          <a:bodyPr/>
          <a:lstStyle/>
          <a:p>
            <a:pPr algn="r" eaLnBrk="1" hangingPunct="1">
              <a:lnSpc>
                <a:spcPct val="80000"/>
              </a:lnSpc>
            </a:pPr>
            <a:endParaRPr lang="en-CA" b="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r" eaLnBrk="1" hangingPunct="1">
              <a:lnSpc>
                <a:spcPct val="80000"/>
              </a:lnSpc>
            </a:pPr>
            <a:r>
              <a:rPr lang="en-CA" b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April 1, </a:t>
            </a:r>
            <a:r>
              <a:rPr lang="en-CA" b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2020</a:t>
            </a:r>
            <a:endParaRPr lang="en-CA" b="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r" eaLnBrk="1" hangingPunct="1">
              <a:lnSpc>
                <a:spcPct val="80000"/>
              </a:lnSpc>
            </a:pPr>
            <a:r>
              <a:rPr lang="en-US" b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Erik </a:t>
            </a:r>
            <a:r>
              <a:rPr lang="en-US" b="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Mathiesen</a:t>
            </a:r>
            <a:endParaRPr lang="en-US" b="0" dirty="0" smtClean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r" eaLnBrk="1" hangingPunct="1">
              <a:lnSpc>
                <a:spcPct val="80000"/>
              </a:lnSpc>
            </a:pPr>
            <a:r>
              <a:rPr lang="en-US" b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Pacific Mountain Region</a:t>
            </a:r>
            <a:endParaRPr lang="en-US" b="0" dirty="0" smtClean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r" eaLnBrk="1" hangingPunct="1">
              <a:lnSpc>
                <a:spcPct val="80000"/>
              </a:lnSpc>
            </a:pPr>
            <a:endParaRPr lang="en-US" b="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r" eaLnBrk="1" hangingPunct="1">
              <a:lnSpc>
                <a:spcPct val="80000"/>
              </a:lnSpc>
            </a:pPr>
            <a:endParaRPr lang="en-US" b="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r" eaLnBrk="1" hangingPunct="1">
              <a:lnSpc>
                <a:spcPct val="80000"/>
              </a:lnSpc>
            </a:pPr>
            <a:endParaRPr lang="en-US" b="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r" eaLnBrk="1" hangingPunct="1">
              <a:lnSpc>
                <a:spcPct val="80000"/>
              </a:lnSpc>
            </a:pPr>
            <a:endParaRPr lang="en-CA" b="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0243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986213"/>
            <a:ext cx="1219200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228600"/>
            <a:ext cx="5491163" cy="10668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488" tIns="44450" rIns="90488" bIns="44450" anchor="b"/>
          <a:lstStyle/>
          <a:p>
            <a:pPr algn="ctr"/>
            <a:r>
              <a:rPr lang="en-US" altLang="en-US" sz="2800" b="1" dirty="0" smtClean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BALANCING ACT</a:t>
            </a:r>
            <a:br>
              <a:rPr lang="en-US" altLang="en-US" sz="2800" b="1" dirty="0" smtClean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</a:br>
            <a:r>
              <a:rPr lang="en-US" altLang="en-US" sz="2800" b="1" dirty="0" smtClean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Cash crunch </a:t>
            </a:r>
            <a:r>
              <a:rPr lang="en-US" altLang="en-US" sz="2800" b="1" dirty="0" err="1" smtClean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vs</a:t>
            </a:r>
            <a:r>
              <a:rPr lang="en-US" altLang="en-US" sz="2800" b="1" dirty="0" smtClean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 Ministry</a:t>
            </a: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1849438" y="2286000"/>
            <a:ext cx="6657975" cy="228600"/>
          </a:xfrm>
          <a:prstGeom prst="rect">
            <a:avLst/>
          </a:prstGeom>
          <a:gradFill rotWithShape="0">
            <a:gsLst>
              <a:gs pos="0">
                <a:srgbClr val="B9B9B9"/>
              </a:gs>
              <a:gs pos="100000">
                <a:srgbClr val="000000"/>
              </a:gs>
            </a:gsLst>
            <a:lin ang="0" scaled="1"/>
          </a:gra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5562600" y="3657600"/>
            <a:ext cx="3106738" cy="2438400"/>
          </a:xfrm>
          <a:prstGeom prst="rect">
            <a:avLst/>
          </a:prstGeom>
          <a:solidFill>
            <a:schemeClr val="bg1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lIns="90488" tIns="44450" rIns="90488" bIns="44450" anchor="ctr"/>
          <a:lstStyle>
            <a:lvl1pPr marL="342900" indent="-3429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01625" indent="-18732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415925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01625" marR="0" lvl="1" indent="-1873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altLang="en-US" sz="14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301625" marR="0" lvl="1" indent="-1873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altLang="en-US" sz="16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301625" marR="0" lvl="1" indent="-1873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lang="en-US" altLang="en-US" sz="1600" dirty="0" smtClean="0">
                <a:solidFill>
                  <a:srgbClr val="FFFFFF"/>
                </a:solidFill>
                <a:latin typeface="Times New Roman" panose="02020603050405020304" pitchFamily="18" charset="0"/>
              </a:rPr>
              <a:t>Personal and societal anxiety is high</a:t>
            </a:r>
          </a:p>
          <a:p>
            <a:pPr marL="301625" marR="0" lvl="1" indent="-1873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lang="en-US" altLang="en-US" sz="1600" dirty="0" smtClean="0">
                <a:solidFill>
                  <a:srgbClr val="FFFFFF"/>
                </a:solidFill>
                <a:latin typeface="Times New Roman" panose="02020603050405020304" pitchFamily="18" charset="0"/>
              </a:rPr>
              <a:t>Pastoral care needs never higher</a:t>
            </a:r>
          </a:p>
          <a:p>
            <a:pPr marL="301625" marR="0" lvl="1" indent="-1873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lang="en-US" altLang="en-US" sz="1600" noProof="0" dirty="0" smtClean="0">
                <a:solidFill>
                  <a:srgbClr val="FFFFFF"/>
                </a:solidFill>
                <a:latin typeface="Times New Roman" panose="02020603050405020304" pitchFamily="18" charset="0"/>
              </a:rPr>
              <a:t>Trying to </a:t>
            </a:r>
            <a:r>
              <a:rPr lang="en-US" altLang="en-US" sz="1600" dirty="0" smtClean="0">
                <a:solidFill>
                  <a:srgbClr val="FFFFFF"/>
                </a:solidFill>
                <a:latin typeface="Times New Roman" panose="02020603050405020304" pitchFamily="18" charset="0"/>
              </a:rPr>
              <a:t>support paid staff and volunteers</a:t>
            </a:r>
          </a:p>
          <a:p>
            <a:pPr marL="301625" marR="0" lvl="1" indent="-1873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lang="en-US" altLang="en-US" sz="1600" dirty="0" smtClean="0">
                <a:solidFill>
                  <a:srgbClr val="FFFFFF"/>
                </a:solidFill>
                <a:latin typeface="Times New Roman" panose="02020603050405020304" pitchFamily="18" charset="0"/>
              </a:rPr>
              <a:t>Church voice more important than ever</a:t>
            </a:r>
          </a:p>
          <a:p>
            <a:pPr marL="415925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301625" marR="0" lvl="1" indent="-1873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415925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1331913" y="3505200"/>
            <a:ext cx="3171825" cy="2482850"/>
          </a:xfrm>
          <a:prstGeom prst="rect">
            <a:avLst/>
          </a:prstGeom>
          <a:solidFill>
            <a:schemeClr val="bg1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lIns="90488" tIns="44450" rIns="90488" bIns="44450" anchor="ctr"/>
          <a:lstStyle>
            <a:lvl1pPr marL="342900" indent="-342900">
              <a:tabLst>
                <a:tab pos="9667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96875" indent="-206375">
              <a:tabLst>
                <a:tab pos="9667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9667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9667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9667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667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667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667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667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96875" marR="0" lvl="1" indent="-2063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966788" algn="l"/>
              </a:tabLst>
              <a:defRPr/>
            </a:pPr>
            <a:endParaRPr kumimoji="0" lang="en-US" altLang="en-US" sz="14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396875" marR="0" lvl="1" indent="-2063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Char char="•"/>
              <a:tabLst>
                <a:tab pos="966788" algn="l"/>
              </a:tabLst>
              <a:defRPr/>
            </a:pPr>
            <a:r>
              <a:rPr kumimoji="0" lang="en-US" alt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Cashflow</a:t>
            </a:r>
            <a:r>
              <a:rPr kumimoji="0" lang="en-US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/liquidity</a:t>
            </a:r>
          </a:p>
          <a:p>
            <a:pPr marL="396875" marR="0" lvl="1" indent="-2063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Char char="•"/>
              <a:tabLst>
                <a:tab pos="966788" algn="l"/>
              </a:tabLst>
              <a:defRPr/>
            </a:pPr>
            <a:r>
              <a:rPr lang="en-US" altLang="en-US" sz="1600" dirty="0" smtClean="0">
                <a:solidFill>
                  <a:srgbClr val="FFFFFF"/>
                </a:solidFill>
                <a:latin typeface="Times New Roman" panose="02020603050405020304" pitchFamily="18" charset="0"/>
              </a:rPr>
              <a:t>Short term financial </a:t>
            </a:r>
            <a:r>
              <a:rPr lang="en-US" altLang="en-US" sz="1600" dirty="0" smtClean="0">
                <a:solidFill>
                  <a:srgbClr val="FFFFFF"/>
                </a:solidFill>
                <a:latin typeface="Times New Roman" panose="02020603050405020304" pitchFamily="18" charset="0"/>
              </a:rPr>
              <a:t>survival</a:t>
            </a:r>
            <a:endParaRPr lang="en-US" altLang="en-US" sz="1600" dirty="0" smtClean="0">
              <a:solidFill>
                <a:srgbClr val="FFFFFF"/>
              </a:solidFill>
              <a:latin typeface="Times New Roman" panose="02020603050405020304" pitchFamily="18" charset="0"/>
            </a:endParaRPr>
          </a:p>
          <a:p>
            <a:pPr marL="396875" marR="0" lvl="1" indent="-2063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Char char="•"/>
              <a:tabLst>
                <a:tab pos="966788" algn="l"/>
              </a:tabLst>
              <a:defRPr/>
            </a:pPr>
            <a:r>
              <a:rPr lang="en-US" altLang="en-US" sz="1600" dirty="0" smtClean="0">
                <a:solidFill>
                  <a:srgbClr val="FFFFFF"/>
                </a:solidFill>
                <a:latin typeface="Times New Roman" panose="02020603050405020304" pitchFamily="18" charset="0"/>
              </a:rPr>
              <a:t>Availability of government and other options</a:t>
            </a:r>
            <a:endParaRPr lang="en-US" altLang="en-US" sz="1600" dirty="0" smtClean="0">
              <a:solidFill>
                <a:srgbClr val="FFFFFF"/>
              </a:solidFill>
              <a:latin typeface="Times New Roman" panose="02020603050405020304" pitchFamily="18" charset="0"/>
            </a:endParaRPr>
          </a:p>
          <a:p>
            <a:pPr marL="396875" marR="0" lvl="1" indent="-2063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Char char="•"/>
              <a:tabLst>
                <a:tab pos="966788" algn="l"/>
              </a:tabLst>
              <a:defRPr/>
            </a:pPr>
            <a:r>
              <a:rPr lang="en-US" altLang="en-US" sz="1600" dirty="0" smtClean="0">
                <a:solidFill>
                  <a:srgbClr val="FFFFFF"/>
                </a:solidFill>
                <a:latin typeface="Times New Roman" panose="02020603050405020304" pitchFamily="18" charset="0"/>
              </a:rPr>
              <a:t>Risk tolerance</a:t>
            </a:r>
          </a:p>
          <a:p>
            <a:pPr marL="396875" marR="0" lvl="1" indent="-2063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Char char="•"/>
              <a:tabLst>
                <a:tab pos="966788" algn="l"/>
              </a:tabLst>
              <a:defRPr/>
            </a:pPr>
            <a:endParaRPr kumimoji="0" lang="en-US" altLang="en-US" sz="16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396875" marR="0" lvl="1" indent="-2063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966788" algn="l"/>
              </a:tabLst>
              <a:defRPr/>
            </a:pPr>
            <a:endParaRPr kumimoji="0" lang="en-US" altLang="en-US" sz="16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396875" marR="0" lvl="1" indent="-2063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966788" algn="l"/>
              </a:tabLst>
              <a:defRPr/>
            </a:pPr>
            <a:r>
              <a:rPr kumimoji="0" lang="en-US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</a:p>
        </p:txBody>
      </p:sp>
      <p:sp>
        <p:nvSpPr>
          <p:cNvPr id="33798" name="AutoShape 6"/>
          <p:cNvSpPr>
            <a:spLocks noChangeArrowheads="1"/>
          </p:cNvSpPr>
          <p:nvPr/>
        </p:nvSpPr>
        <p:spPr bwMode="auto">
          <a:xfrm>
            <a:off x="4660900" y="2362200"/>
            <a:ext cx="812800" cy="1524000"/>
          </a:xfrm>
          <a:prstGeom prst="triangle">
            <a:avLst>
              <a:gd name="adj" fmla="val 49981"/>
            </a:avLst>
          </a:prstGeom>
          <a:solidFill>
            <a:schemeClr val="bg1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5695950" y="3352800"/>
            <a:ext cx="1997075" cy="304800"/>
          </a:xfrm>
          <a:prstGeom prst="rect">
            <a:avLst/>
          </a:prstGeom>
          <a:solidFill>
            <a:schemeClr val="bg1"/>
          </a:soli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600" b="1" dirty="0" smtClean="0">
                <a:solidFill>
                  <a:srgbClr val="FFFFFF"/>
                </a:solidFill>
                <a:latin typeface="Times New Roman" panose="02020603050405020304" pitchFamily="18" charset="0"/>
              </a:rPr>
              <a:t>PEOPLE</a:t>
            </a:r>
            <a:endParaRPr kumimoji="0" lang="en-US" altLang="en-US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3800" name="Rectangle 8"/>
          <p:cNvSpPr>
            <a:spLocks noChangeArrowheads="1"/>
          </p:cNvSpPr>
          <p:nvPr/>
        </p:nvSpPr>
        <p:spPr bwMode="auto">
          <a:xfrm>
            <a:off x="1331913" y="3352800"/>
            <a:ext cx="1997075" cy="304800"/>
          </a:xfrm>
          <a:prstGeom prst="rect">
            <a:avLst/>
          </a:prstGeom>
          <a:solidFill>
            <a:schemeClr val="bg1"/>
          </a:soli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600" b="1" dirty="0" smtClean="0">
                <a:solidFill>
                  <a:srgbClr val="FFFFFF"/>
                </a:solidFill>
                <a:latin typeface="Times New Roman" panose="02020603050405020304" pitchFamily="18" charset="0"/>
              </a:rPr>
              <a:t>PRESERVING CASH</a:t>
            </a:r>
            <a:endParaRPr kumimoji="0" lang="en-US" altLang="en-US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3801" name="Line 9"/>
          <p:cNvSpPr>
            <a:spLocks noChangeShapeType="1"/>
          </p:cNvSpPr>
          <p:nvPr/>
        </p:nvSpPr>
        <p:spPr bwMode="auto">
          <a:xfrm>
            <a:off x="6075363" y="2895600"/>
            <a:ext cx="5032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2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09550"/>
            <a:ext cx="4349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CA" dirty="0" smtClean="0"/>
              <a:t>EHM ~ The United Church of Canada</a:t>
            </a:r>
            <a:endParaRPr lang="en-CA" dirty="0"/>
          </a:p>
        </p:txBody>
      </p:sp>
      <p:sp>
        <p:nvSpPr>
          <p:cNvPr id="12" name="Right Arrow 11"/>
          <p:cNvSpPr/>
          <p:nvPr/>
        </p:nvSpPr>
        <p:spPr bwMode="auto">
          <a:xfrm>
            <a:off x="6324600" y="2895600"/>
            <a:ext cx="978408" cy="484632"/>
          </a:xfrm>
          <a:prstGeom prst="rightArrow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45720" tIns="18288" rIns="45720" bIns="18288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0438350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381000"/>
          </a:xfrm>
        </p:spPr>
        <p:txBody>
          <a:bodyPr/>
          <a:lstStyle/>
          <a:p>
            <a:pPr>
              <a:defRPr/>
            </a:pPr>
            <a:r>
              <a:rPr lang="en-US" sz="3600" b="1" dirty="0" smtClean="0">
                <a:solidFill>
                  <a:srgbClr val="FFFF00"/>
                </a:solidFill>
              </a:rPr>
              <a:t>Before you do anything rash……</a:t>
            </a:r>
            <a:r>
              <a:rPr lang="en-US" sz="3600" dirty="0" smtClean="0"/>
              <a:t> </a:t>
            </a:r>
            <a:endParaRPr lang="en-CA" sz="3600" dirty="0"/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b="1" u="sng" dirty="0" smtClean="0">
                <a:solidFill>
                  <a:srgbClr val="FFFF00"/>
                </a:solidFill>
              </a:rPr>
              <a:t>Check with your Region</a:t>
            </a:r>
          </a:p>
          <a:p>
            <a:r>
              <a:rPr lang="en-US" sz="2400" dirty="0" smtClean="0"/>
              <a:t>Especially if contemplating lay-offs.  </a:t>
            </a:r>
          </a:p>
          <a:p>
            <a:r>
              <a:rPr lang="en-US" sz="2400" dirty="0" smtClean="0"/>
              <a:t>Have you </a:t>
            </a:r>
            <a:r>
              <a:rPr lang="en-US" sz="2400" dirty="0" smtClean="0"/>
              <a:t>accessed the government programs fully?</a:t>
            </a:r>
          </a:p>
          <a:p>
            <a:r>
              <a:rPr lang="en-US" sz="2400" dirty="0" smtClean="0"/>
              <a:t>Have you </a:t>
            </a:r>
            <a:r>
              <a:rPr lang="en-US" sz="2400" dirty="0" smtClean="0"/>
              <a:t>done everything you can to avoid layoffs?</a:t>
            </a:r>
          </a:p>
          <a:p>
            <a:r>
              <a:rPr lang="en-US" sz="2400" dirty="0" smtClean="0"/>
              <a:t>The </a:t>
            </a:r>
            <a:r>
              <a:rPr lang="en-US" sz="2400" dirty="0" smtClean="0"/>
              <a:t>church has never moved so fast.  </a:t>
            </a:r>
            <a:endParaRPr lang="en-US" sz="2400" dirty="0" smtClean="0"/>
          </a:p>
          <a:p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b="1" dirty="0" smtClean="0">
                <a:solidFill>
                  <a:srgbClr val="FFFF00"/>
                </a:solidFill>
              </a:rPr>
              <a:t>And things are changing fast, so check back!</a:t>
            </a:r>
          </a:p>
          <a:p>
            <a:pPr marL="0" indent="0">
              <a:buNone/>
            </a:pPr>
            <a:endParaRPr lang="en-CA" sz="2800" dirty="0"/>
          </a:p>
          <a:p>
            <a:pPr marL="0" indent="0">
              <a:buFontTx/>
              <a:buChar char="•"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 </a:t>
            </a:r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16387" name="Footer Placeholder 1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CA" sz="1000" dirty="0"/>
              <a:t>EHM ~ The United Church of Canada</a:t>
            </a:r>
          </a:p>
        </p:txBody>
      </p:sp>
      <p:pic>
        <p:nvPicPr>
          <p:cNvPr id="1638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09550"/>
            <a:ext cx="4349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635512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381000"/>
          </a:xfrm>
        </p:spPr>
        <p:txBody>
          <a:bodyPr/>
          <a:lstStyle/>
          <a:p>
            <a:pPr>
              <a:defRPr/>
            </a:pPr>
            <a:r>
              <a:rPr lang="en-US" sz="3200" b="1" dirty="0" smtClean="0">
                <a:solidFill>
                  <a:srgbClr val="FFFF00"/>
                </a:solidFill>
              </a:rPr>
              <a:t>Federal Government supports @April 1</a:t>
            </a:r>
            <a:r>
              <a:rPr lang="en-US" sz="3200" dirty="0" smtClean="0"/>
              <a:t> </a:t>
            </a:r>
            <a:endParaRPr lang="en-CA" sz="3200" dirty="0"/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2800" b="1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sz="4000" b="1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sz="2800" b="1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sz="2800" b="1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sz="2800" b="1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sz="2800" b="1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US" sz="2800" b="1" dirty="0" smtClean="0">
                <a:solidFill>
                  <a:srgbClr val="FFFF00"/>
                </a:solidFill>
              </a:rPr>
              <a:t>And </a:t>
            </a:r>
            <a:r>
              <a:rPr lang="en-US" sz="2800" b="1" dirty="0" smtClean="0">
                <a:solidFill>
                  <a:srgbClr val="FFFF00"/>
                </a:solidFill>
              </a:rPr>
              <a:t>things are changing fast, so check back!</a:t>
            </a:r>
          </a:p>
          <a:p>
            <a:pPr marL="0" indent="0">
              <a:buNone/>
            </a:pPr>
            <a:endParaRPr lang="en-CA" sz="2800" dirty="0"/>
          </a:p>
          <a:p>
            <a:pPr marL="0" indent="0">
              <a:buFontTx/>
              <a:buChar char="•"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 </a:t>
            </a:r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16387" name="Footer Placeholder 1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CA" sz="1000" dirty="0"/>
              <a:t>EHM ~ The United Church of Canada</a:t>
            </a:r>
          </a:p>
        </p:txBody>
      </p:sp>
      <p:pic>
        <p:nvPicPr>
          <p:cNvPr id="1638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09550"/>
            <a:ext cx="4349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62200" y="914400"/>
            <a:ext cx="37338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635512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381000"/>
          </a:xfrm>
        </p:spPr>
        <p:txBody>
          <a:bodyPr/>
          <a:lstStyle/>
          <a:p>
            <a:pPr>
              <a:defRPr/>
            </a:pPr>
            <a:r>
              <a:rPr lang="en-US" sz="3600" b="1" dirty="0" smtClean="0">
                <a:solidFill>
                  <a:srgbClr val="FFFF00"/>
                </a:solidFill>
              </a:rPr>
              <a:t>Federal Response evolving</a:t>
            </a:r>
            <a:r>
              <a:rPr lang="en-US" sz="3600" dirty="0" smtClean="0"/>
              <a:t> </a:t>
            </a:r>
            <a:endParaRPr lang="en-CA" sz="3600" dirty="0"/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 smtClean="0"/>
              <a:t>March 18 </a:t>
            </a:r>
            <a:r>
              <a:rPr lang="en-US" sz="2800" strike="sngStrike" dirty="0" smtClean="0"/>
              <a:t>– 10% wage subsidy</a:t>
            </a:r>
          </a:p>
          <a:p>
            <a:pPr lvl="3"/>
            <a:r>
              <a:rPr lang="en-US" sz="2800" strike="sngStrike" dirty="0" smtClean="0"/>
              <a:t>ADP to fully administer </a:t>
            </a:r>
          </a:p>
          <a:p>
            <a:pPr lvl="3">
              <a:buNone/>
            </a:pPr>
            <a:endParaRPr lang="en-US" sz="2800" strike="sngStrike" dirty="0" smtClean="0"/>
          </a:p>
          <a:p>
            <a:r>
              <a:rPr lang="en-US" sz="2800" dirty="0" smtClean="0"/>
              <a:t>March 25 -up to $2,000/</a:t>
            </a:r>
            <a:r>
              <a:rPr lang="en-US" sz="2800" dirty="0" err="1" smtClean="0"/>
              <a:t>mth</a:t>
            </a:r>
            <a:r>
              <a:rPr lang="en-US" sz="2800" dirty="0" smtClean="0"/>
              <a:t> CERB for job loss</a:t>
            </a:r>
          </a:p>
          <a:p>
            <a:r>
              <a:rPr lang="en-US" sz="2800" dirty="0" smtClean="0"/>
              <a:t>March 30 - </a:t>
            </a:r>
            <a:r>
              <a:rPr lang="en-CA" sz="2800" b="1" dirty="0" smtClean="0"/>
              <a:t>A wage subsidy of 75% of eligible </a:t>
            </a:r>
            <a:r>
              <a:rPr lang="en-CA" sz="2800" b="1" dirty="0" smtClean="0"/>
              <a:t>salary, $40,000 loan program</a:t>
            </a:r>
          </a:p>
          <a:p>
            <a:r>
              <a:rPr lang="en-US" sz="2800" dirty="0" smtClean="0"/>
              <a:t>April 1 - clarifications</a:t>
            </a:r>
            <a:endParaRPr lang="en-CA" sz="2800" dirty="0" smtClean="0"/>
          </a:p>
        </p:txBody>
      </p:sp>
      <p:sp>
        <p:nvSpPr>
          <p:cNvPr id="16387" name="Footer Placeholder 1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CA" sz="1000" dirty="0"/>
              <a:t>EHM ~ The United Church of Canada</a:t>
            </a:r>
          </a:p>
        </p:txBody>
      </p:sp>
      <p:pic>
        <p:nvPicPr>
          <p:cNvPr id="1638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09550"/>
            <a:ext cx="4349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635512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381000"/>
          </a:xfrm>
        </p:spPr>
        <p:txBody>
          <a:bodyPr/>
          <a:lstStyle/>
          <a:p>
            <a:pPr>
              <a:defRPr/>
            </a:pPr>
            <a:r>
              <a:rPr lang="en-US" sz="4000" b="1" dirty="0" smtClean="0">
                <a:solidFill>
                  <a:srgbClr val="FFFF00"/>
                </a:solidFill>
              </a:rPr>
              <a:t>Federal Temporary Wage Subsidy</a:t>
            </a:r>
            <a:endParaRPr lang="en-CA" sz="4000" dirty="0"/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2400" b="1" dirty="0" smtClean="0"/>
              <a:t>A wage subsidy of 75% of eligible salary for qualifying small employers, including charities and nonprofits</a:t>
            </a:r>
            <a:r>
              <a:rPr lang="en-CA" sz="2400" dirty="0" smtClean="0"/>
              <a:t>, for up to 3 months, retroactive to March 15, 2020. </a:t>
            </a:r>
            <a:r>
              <a:rPr lang="en-CA" sz="2400" dirty="0" smtClean="0"/>
              <a:t> The </a:t>
            </a:r>
            <a:r>
              <a:rPr lang="en-CA" sz="2400" dirty="0" smtClean="0"/>
              <a:t>subsidy is worth up to $847 per week per employee, with no limit on how much an organization can </a:t>
            </a:r>
            <a:r>
              <a:rPr lang="en-CA" sz="2400" dirty="0" smtClean="0"/>
              <a:t>receive</a:t>
            </a:r>
            <a:r>
              <a:rPr lang="en-CA" sz="2400" dirty="0" smtClean="0"/>
              <a:t>.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Awaiting news re process</a:t>
            </a:r>
          </a:p>
          <a:p>
            <a:r>
              <a:rPr lang="en-US" sz="2400" dirty="0" smtClean="0"/>
              <a:t>Eligibility subject to a 30% threshold re revenue loss</a:t>
            </a:r>
            <a:endParaRPr lang="en-US" sz="2400" dirty="0" smtClean="0"/>
          </a:p>
        </p:txBody>
      </p:sp>
      <p:sp>
        <p:nvSpPr>
          <p:cNvPr id="16387" name="Footer Placeholder 1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CA" sz="1000" dirty="0"/>
              <a:t>EHM ~ The United Church of Canada</a:t>
            </a:r>
          </a:p>
        </p:txBody>
      </p:sp>
      <p:pic>
        <p:nvPicPr>
          <p:cNvPr id="1638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09550"/>
            <a:ext cx="4349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6804437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381000"/>
          </a:xfrm>
        </p:spPr>
        <p:txBody>
          <a:bodyPr/>
          <a:lstStyle/>
          <a:p>
            <a:pPr>
              <a:defRPr/>
            </a:pPr>
            <a:r>
              <a:rPr lang="en-US" sz="3600" b="1" dirty="0" smtClean="0">
                <a:solidFill>
                  <a:srgbClr val="FFFF00"/>
                </a:solidFill>
              </a:rPr>
              <a:t>Federal Temporary Wage </a:t>
            </a:r>
            <a:r>
              <a:rPr lang="en-US" sz="3600" b="1" dirty="0" smtClean="0">
                <a:solidFill>
                  <a:srgbClr val="FFFF00"/>
                </a:solidFill>
              </a:rPr>
              <a:t>Subsidy  - 2</a:t>
            </a:r>
            <a:endParaRPr lang="en-CA" sz="3600" dirty="0"/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2400" b="1" dirty="0" smtClean="0"/>
              <a:t>30% rule re decline in revenue</a:t>
            </a:r>
          </a:p>
          <a:p>
            <a:pPr lvl="1"/>
            <a:r>
              <a:rPr lang="en-CA" sz="2400" b="1" dirty="0" smtClean="0"/>
              <a:t>Compare to prior year</a:t>
            </a:r>
          </a:p>
          <a:p>
            <a:pPr lvl="1"/>
            <a:r>
              <a:rPr lang="en-CA" sz="2400" b="1" dirty="0" smtClean="0"/>
              <a:t>Re-apply each month</a:t>
            </a:r>
          </a:p>
          <a:p>
            <a:pPr lvl="1"/>
            <a:r>
              <a:rPr lang="en-CA" sz="2400" b="1" dirty="0" err="1" smtClean="0"/>
              <a:t>Ie</a:t>
            </a:r>
            <a:r>
              <a:rPr lang="en-CA" sz="2400" b="1" dirty="0" smtClean="0"/>
              <a:t>. Compare March 2020 to March 2019</a:t>
            </a:r>
          </a:p>
          <a:p>
            <a:pPr lvl="1"/>
            <a:r>
              <a:rPr lang="en-CA" sz="2400" b="1" dirty="0" smtClean="0"/>
              <a:t>Consider whether  to report month or YTD</a:t>
            </a:r>
          </a:p>
          <a:p>
            <a:r>
              <a:rPr lang="en-US" sz="2400" dirty="0" smtClean="0"/>
              <a:t>Online portal for application</a:t>
            </a:r>
            <a:endParaRPr lang="en-US" sz="2400" dirty="0" smtClean="0"/>
          </a:p>
          <a:p>
            <a:r>
              <a:rPr lang="en-US" sz="2400" dirty="0" smtClean="0"/>
              <a:t>6 weeks to payment?!</a:t>
            </a:r>
          </a:p>
          <a:p>
            <a:endParaRPr lang="en-US" sz="2400" dirty="0" smtClean="0"/>
          </a:p>
          <a:p>
            <a:pPr>
              <a:buNone/>
            </a:pPr>
            <a:r>
              <a:rPr lang="en-US" sz="2400" dirty="0" smtClean="0">
                <a:solidFill>
                  <a:srgbClr val="FFFF00"/>
                </a:solidFill>
              </a:rPr>
              <a:t>Given how tight church budgets are, we will lobby for liberal interpretation.</a:t>
            </a:r>
            <a:endParaRPr lang="en-US" sz="2400" dirty="0" smtClean="0">
              <a:solidFill>
                <a:srgbClr val="FFFF00"/>
              </a:solidFill>
            </a:endParaRPr>
          </a:p>
        </p:txBody>
      </p:sp>
      <p:sp>
        <p:nvSpPr>
          <p:cNvPr id="16387" name="Footer Placeholder 1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CA" sz="1000" dirty="0"/>
              <a:t>EHM ~ The United Church of Canada</a:t>
            </a:r>
          </a:p>
        </p:txBody>
      </p:sp>
      <p:pic>
        <p:nvPicPr>
          <p:cNvPr id="1638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09550"/>
            <a:ext cx="4349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680443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381000"/>
          </a:xfrm>
        </p:spPr>
        <p:txBody>
          <a:bodyPr/>
          <a:lstStyle/>
          <a:p>
            <a:pPr>
              <a:defRPr/>
            </a:pPr>
            <a:r>
              <a:rPr lang="en-US" sz="3600" b="1" dirty="0" smtClean="0">
                <a:solidFill>
                  <a:srgbClr val="FFFF00"/>
                </a:solidFill>
              </a:rPr>
              <a:t>Federal Temporary Wage </a:t>
            </a:r>
            <a:r>
              <a:rPr lang="en-US" sz="3600" b="1" dirty="0" smtClean="0">
                <a:solidFill>
                  <a:srgbClr val="FFFF00"/>
                </a:solidFill>
              </a:rPr>
              <a:t>Subsidy  - 3</a:t>
            </a:r>
            <a:endParaRPr lang="en-CA" sz="3600" dirty="0"/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2400" b="1" dirty="0" smtClean="0"/>
              <a:t>Cap on eligible salary will mean that there isn’t full 75% reimbursement  on highest salaries </a:t>
            </a:r>
          </a:p>
          <a:p>
            <a:r>
              <a:rPr lang="en-CA" sz="2400" dirty="0" smtClean="0"/>
              <a:t>The wage subsidy will cap at $847/week.  That is, wages up to $58,700 will be subsidized at 75%.  That is $1,129.33/week subsidy which is more than </a:t>
            </a:r>
            <a:r>
              <a:rPr lang="en-CA" sz="2400" dirty="0" smtClean="0"/>
              <a:t>EI</a:t>
            </a:r>
          </a:p>
          <a:p>
            <a:r>
              <a:rPr lang="en-US" sz="2400" dirty="0" smtClean="0"/>
              <a:t>An apparent option that needs checking out is whether it is possible to keep staff on and not top up salaries. </a:t>
            </a:r>
            <a:endParaRPr lang="en-US" sz="2400" dirty="0" smtClean="0"/>
          </a:p>
          <a:p>
            <a:pPr>
              <a:buNone/>
            </a:pPr>
            <a:endParaRPr lang="en-US" sz="2400" dirty="0" smtClean="0"/>
          </a:p>
        </p:txBody>
      </p:sp>
      <p:sp>
        <p:nvSpPr>
          <p:cNvPr id="16387" name="Footer Placeholder 1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CA" sz="1000" dirty="0"/>
              <a:t>EHM ~ The United Church of Canada</a:t>
            </a:r>
          </a:p>
        </p:txBody>
      </p:sp>
      <p:pic>
        <p:nvPicPr>
          <p:cNvPr id="1638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09550"/>
            <a:ext cx="4349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6804437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381000"/>
          </a:xfrm>
        </p:spPr>
        <p:txBody>
          <a:bodyPr/>
          <a:lstStyle/>
          <a:p>
            <a:pPr>
              <a:defRPr/>
            </a:pPr>
            <a:r>
              <a:rPr lang="en-US" sz="4000" b="1" dirty="0" smtClean="0">
                <a:solidFill>
                  <a:srgbClr val="FFFF00"/>
                </a:solidFill>
              </a:rPr>
              <a:t>75% wage subsidy - March 30</a:t>
            </a:r>
            <a:endParaRPr lang="en-CA" sz="4000" b="1" dirty="0">
              <a:solidFill>
                <a:srgbClr val="FFFF00"/>
              </a:solidFill>
            </a:endParaRP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sz="2800" dirty="0" smtClean="0"/>
              <a:t>“</a:t>
            </a:r>
            <a:r>
              <a:rPr lang="en-CA" sz="2800" dirty="0" smtClean="0"/>
              <a:t>We are trusting you to do the right thing. If you have the means to pay the remaining 25 per cent that’s not covered by the subsidy, please do so</a:t>
            </a:r>
            <a:r>
              <a:rPr lang="en-CA" sz="2800" dirty="0" smtClean="0"/>
              <a:t>,”</a:t>
            </a:r>
          </a:p>
          <a:p>
            <a:pPr marL="0" indent="0">
              <a:buNone/>
            </a:pPr>
            <a:endParaRPr lang="en-CA" sz="2800" dirty="0" smtClean="0"/>
          </a:p>
          <a:p>
            <a:pPr marL="0" indent="0">
              <a:buNone/>
            </a:pPr>
            <a:r>
              <a:rPr lang="en-CA" sz="2800" dirty="0" smtClean="0"/>
              <a:t>“And if you think this is a system you can take advantage of or game, don’t. There will be serious consequences for those who do.”</a:t>
            </a:r>
            <a:endParaRPr lang="en-US" sz="2800" b="1" dirty="0"/>
          </a:p>
          <a:p>
            <a:pPr marL="0" indent="0">
              <a:buNone/>
            </a:pPr>
            <a:r>
              <a:rPr lang="en-US" sz="3200" dirty="0"/>
              <a:t> </a:t>
            </a:r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16387" name="Footer Placeholder 1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CA" sz="1000" dirty="0"/>
              <a:t>EHM ~ The United Church of Canada</a:t>
            </a:r>
          </a:p>
        </p:txBody>
      </p:sp>
      <p:pic>
        <p:nvPicPr>
          <p:cNvPr id="1638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09550"/>
            <a:ext cx="4349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635512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381000"/>
          </a:xfrm>
        </p:spPr>
        <p:txBody>
          <a:bodyPr/>
          <a:lstStyle/>
          <a:p>
            <a:pPr>
              <a:defRPr/>
            </a:pPr>
            <a:r>
              <a:rPr lang="en-US" sz="4000" b="1" dirty="0" smtClean="0">
                <a:solidFill>
                  <a:srgbClr val="FFFF00"/>
                </a:solidFill>
              </a:rPr>
              <a:t>Federal Loan Program </a:t>
            </a:r>
            <a:endParaRPr lang="en-CA" sz="4000" b="1" dirty="0">
              <a:solidFill>
                <a:srgbClr val="FFFF00"/>
              </a:solidFill>
            </a:endParaRP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2400" b="1" dirty="0" smtClean="0"/>
              <a:t>The Canada Emergency Business Account</a:t>
            </a:r>
            <a:r>
              <a:rPr lang="en-CA" sz="2400" dirty="0" smtClean="0"/>
              <a:t> will provide interest-free loans of up to $40,000 to small businesses and not-for-profits to help cover operating costs. Organizations should contact their financial institutions to apply for these loans. To qualify, organizations must demonstrate they paid between $50,000 to $1 million in total payroll in 2019. Repaying the balance of the loan on or before December 31, 2022 will result in loan forgiveness of 25 percent (up to $10,000). </a:t>
            </a:r>
            <a:r>
              <a:rPr lang="en-US" sz="2400" dirty="0" smtClean="0"/>
              <a:t>	</a:t>
            </a:r>
            <a:endParaRPr lang="en-US" sz="3200" dirty="0"/>
          </a:p>
        </p:txBody>
      </p:sp>
      <p:sp>
        <p:nvSpPr>
          <p:cNvPr id="16387" name="Footer Placeholder 1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CA" sz="1000" dirty="0"/>
              <a:t>EHM ~ The United Church of Canada</a:t>
            </a:r>
          </a:p>
        </p:txBody>
      </p:sp>
      <p:pic>
        <p:nvPicPr>
          <p:cNvPr id="1638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09550"/>
            <a:ext cx="4349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635512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381000"/>
          </a:xfrm>
        </p:spPr>
        <p:txBody>
          <a:bodyPr/>
          <a:lstStyle/>
          <a:p>
            <a:pPr>
              <a:defRPr/>
            </a:pPr>
            <a:r>
              <a:rPr lang="en-US" sz="3600" b="1" dirty="0" smtClean="0">
                <a:solidFill>
                  <a:srgbClr val="FFFF00"/>
                </a:solidFill>
              </a:rPr>
              <a:t>Canada Emergency Response Benefit</a:t>
            </a:r>
            <a:endParaRPr lang="en-CA" sz="3600" b="1" dirty="0">
              <a:solidFill>
                <a:srgbClr val="FFFF00"/>
              </a:solidFill>
            </a:endParaRP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/>
            <a:r>
              <a:rPr lang="en-CA" sz="2800" dirty="0" smtClean="0"/>
              <a:t> Canada </a:t>
            </a:r>
            <a:r>
              <a:rPr lang="en-CA" sz="2800" dirty="0" smtClean="0"/>
              <a:t>Emergency Response Benefit</a:t>
            </a:r>
            <a:r>
              <a:rPr lang="en-CA" sz="2800" dirty="0" smtClean="0"/>
              <a:t>, (“CERB”)  available to laid-off staff irrespective of eligibility for EI.</a:t>
            </a:r>
          </a:p>
          <a:p>
            <a:pPr marL="0" indent="0"/>
            <a:r>
              <a:rPr lang="en-CA" sz="2800" dirty="0" smtClean="0"/>
              <a:t> It </a:t>
            </a:r>
            <a:r>
              <a:rPr lang="en-CA" sz="2800" dirty="0" smtClean="0"/>
              <a:t>provides a flat benefit of $2,000 for workers who have been out of work for 14 consecutive days in any four-week period for reasons relating to COVID-19.    </a:t>
            </a:r>
            <a:endParaRPr lang="en-CA" sz="2800" dirty="0" smtClean="0"/>
          </a:p>
          <a:p>
            <a:pPr marL="0" indent="0"/>
            <a:r>
              <a:rPr lang="en-CA" sz="2800" dirty="0" smtClean="0"/>
              <a:t> </a:t>
            </a:r>
            <a:r>
              <a:rPr lang="en-CA" sz="2800" dirty="0" smtClean="0"/>
              <a:t>must have earned $5,000 in 2019.</a:t>
            </a:r>
          </a:p>
          <a:p>
            <a:pPr marL="0" indent="0"/>
            <a:r>
              <a:rPr lang="en-US" sz="2800" dirty="0" smtClean="0"/>
              <a:t>Online applications start April 6.</a:t>
            </a:r>
          </a:p>
          <a:p>
            <a:pPr marL="0" indent="0"/>
            <a:endParaRPr lang="en-US" sz="2800" dirty="0"/>
          </a:p>
        </p:txBody>
      </p:sp>
      <p:sp>
        <p:nvSpPr>
          <p:cNvPr id="16387" name="Footer Placeholder 1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CA" sz="1000" dirty="0"/>
              <a:t>EHM ~ The United Church of Canada</a:t>
            </a:r>
          </a:p>
        </p:txBody>
      </p:sp>
      <p:pic>
        <p:nvPicPr>
          <p:cNvPr id="1638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09550"/>
            <a:ext cx="4349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6804437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381000"/>
          </a:xfrm>
        </p:spPr>
        <p:txBody>
          <a:bodyPr/>
          <a:lstStyle/>
          <a:p>
            <a:pPr>
              <a:defRPr/>
            </a:pPr>
            <a:r>
              <a:rPr lang="en-US" sz="3600" b="1" dirty="0" smtClean="0">
                <a:solidFill>
                  <a:srgbClr val="FFFF00"/>
                </a:solidFill>
              </a:rPr>
              <a:t>What </a:t>
            </a:r>
            <a:r>
              <a:rPr lang="en-US" sz="3600" b="1" dirty="0" smtClean="0">
                <a:solidFill>
                  <a:srgbClr val="FFFF00"/>
                </a:solidFill>
              </a:rPr>
              <a:t>each ministry should do NOW</a:t>
            </a:r>
            <a:endParaRPr lang="en-CA" sz="3600" b="1" dirty="0">
              <a:solidFill>
                <a:srgbClr val="FFFF00"/>
              </a:solidFill>
            </a:endParaRP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/>
            <a:r>
              <a:rPr lang="en-CA" sz="2800" dirty="0" smtClean="0"/>
              <a:t>Tell your bank you want to apply for the $40,000 interest free loan ASAP (even though detail not yet known)</a:t>
            </a:r>
          </a:p>
          <a:p>
            <a:pPr marL="0" indent="0"/>
            <a:r>
              <a:rPr lang="en-CA" sz="2800" dirty="0" smtClean="0"/>
              <a:t> </a:t>
            </a:r>
            <a:r>
              <a:rPr lang="en-CA" sz="2800" dirty="0" smtClean="0"/>
              <a:t>Avoid layoffs if you can. </a:t>
            </a:r>
          </a:p>
          <a:p>
            <a:pPr marL="0" indent="0"/>
            <a:r>
              <a:rPr lang="en-US" sz="2800" dirty="0" smtClean="0"/>
              <a:t> </a:t>
            </a:r>
            <a:r>
              <a:rPr lang="en-US" sz="2800" dirty="0" smtClean="0"/>
              <a:t>aim to cover April payroll locally if possible</a:t>
            </a:r>
            <a:endParaRPr lang="en-CA" sz="2800" dirty="0" smtClean="0"/>
          </a:p>
          <a:p>
            <a:pPr marL="0" indent="0"/>
            <a:r>
              <a:rPr lang="en-CA" sz="2800" dirty="0" smtClean="0"/>
              <a:t> </a:t>
            </a:r>
            <a:r>
              <a:rPr lang="en-CA" sz="2800" dirty="0" smtClean="0"/>
              <a:t>Get prepared to apply for the wage subsidy as soon as it becomes available</a:t>
            </a:r>
            <a:r>
              <a:rPr lang="en-CA" sz="2800" dirty="0" smtClean="0"/>
              <a:t>.</a:t>
            </a:r>
          </a:p>
          <a:p>
            <a:pPr marL="0" indent="0"/>
            <a:r>
              <a:rPr lang="en-US" sz="2800" dirty="0" smtClean="0"/>
              <a:t> Set up online capability for Service Canada and for Charities Business account.</a:t>
            </a:r>
            <a:endParaRPr lang="en-US" sz="2800" dirty="0"/>
          </a:p>
        </p:txBody>
      </p:sp>
      <p:sp>
        <p:nvSpPr>
          <p:cNvPr id="16387" name="Footer Placeholder 1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CA" sz="1000" dirty="0"/>
              <a:t>EHM ~ The United Church of Canada</a:t>
            </a:r>
          </a:p>
        </p:txBody>
      </p:sp>
      <p:pic>
        <p:nvPicPr>
          <p:cNvPr id="1638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09550"/>
            <a:ext cx="4349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6804437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381000"/>
          </a:xfrm>
        </p:spPr>
        <p:txBody>
          <a:bodyPr/>
          <a:lstStyle/>
          <a:p>
            <a:pPr>
              <a:defRPr/>
            </a:pPr>
            <a:r>
              <a:rPr lang="en-US" sz="3600" b="1" dirty="0" smtClean="0">
                <a:solidFill>
                  <a:srgbClr val="FFFF00"/>
                </a:solidFill>
              </a:rPr>
              <a:t>United Church Emergency </a:t>
            </a:r>
            <a:r>
              <a:rPr lang="en-US" sz="3600" b="1" dirty="0" smtClean="0">
                <a:solidFill>
                  <a:srgbClr val="FFFF00"/>
                </a:solidFill>
              </a:rPr>
              <a:t>Response</a:t>
            </a:r>
            <a:endParaRPr lang="en-CA" sz="3600" b="1" dirty="0">
              <a:solidFill>
                <a:srgbClr val="FFFF00"/>
              </a:solidFill>
            </a:endParaRP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/>
            <a:r>
              <a:rPr lang="en-US" sz="2800" dirty="0" smtClean="0"/>
              <a:t> </a:t>
            </a:r>
            <a:r>
              <a:rPr lang="en-US" sz="2400" dirty="0" smtClean="0"/>
              <a:t>every region exploring possibilities</a:t>
            </a:r>
          </a:p>
          <a:p>
            <a:pPr marL="0" indent="0"/>
            <a:r>
              <a:rPr lang="en-CA" sz="2400" dirty="0" smtClean="0"/>
              <a:t> March 26, The General Council Executive approved </a:t>
            </a:r>
            <a:r>
              <a:rPr lang="en-CA" sz="2400" dirty="0" smtClean="0"/>
              <a:t>the creation of a far-reaching emergency loans program for communities of faith to provide support through the COVID-19 crisis. </a:t>
            </a:r>
            <a:endParaRPr lang="en-CA" sz="2400" dirty="0" smtClean="0"/>
          </a:p>
          <a:p>
            <a:pPr marL="400050" lvl="1" indent="0"/>
            <a:r>
              <a:rPr lang="en-CA" sz="2400" dirty="0" smtClean="0"/>
              <a:t>Details </a:t>
            </a:r>
            <a:r>
              <a:rPr lang="en-CA" sz="2400" dirty="0" smtClean="0"/>
              <a:t>of this program are being </a:t>
            </a:r>
            <a:r>
              <a:rPr lang="en-CA" sz="2400" dirty="0" smtClean="0"/>
              <a:t>finalized.</a:t>
            </a:r>
          </a:p>
          <a:p>
            <a:pPr marL="400050" lvl="1" indent="0"/>
            <a:r>
              <a:rPr lang="en-CA" sz="2400" dirty="0" smtClean="0"/>
              <a:t>Will </a:t>
            </a:r>
            <a:r>
              <a:rPr lang="en-CA" sz="2400" dirty="0" smtClean="0"/>
              <a:t>be kept as simple as possible to enable timely access to funds. </a:t>
            </a:r>
            <a:endParaRPr lang="en-CA" sz="2400" dirty="0" smtClean="0"/>
          </a:p>
          <a:p>
            <a:pPr marL="400050" lvl="1" indent="0"/>
            <a:r>
              <a:rPr lang="en-US" sz="2400" dirty="0" smtClean="0"/>
              <a:t>General Council seeking unprecedent</a:t>
            </a:r>
            <a:r>
              <a:rPr lang="en-US" sz="2400" dirty="0" smtClean="0"/>
              <a:t>ed amount  of debt financing</a:t>
            </a:r>
            <a:endParaRPr lang="en-US" sz="2400" dirty="0"/>
          </a:p>
        </p:txBody>
      </p:sp>
      <p:sp>
        <p:nvSpPr>
          <p:cNvPr id="16387" name="Footer Placeholder 1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CA" sz="1000" dirty="0"/>
              <a:t>EHM ~ The United Church of Canada</a:t>
            </a:r>
          </a:p>
        </p:txBody>
      </p:sp>
      <p:pic>
        <p:nvPicPr>
          <p:cNvPr id="1638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09550"/>
            <a:ext cx="4349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6804437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381000"/>
          </a:xfrm>
        </p:spPr>
        <p:txBody>
          <a:bodyPr/>
          <a:lstStyle/>
          <a:p>
            <a:pPr>
              <a:defRPr/>
            </a:pPr>
            <a:r>
              <a:rPr lang="en-US" sz="3200" b="1" dirty="0" smtClean="0">
                <a:solidFill>
                  <a:srgbClr val="FFFF00"/>
                </a:solidFill>
              </a:rPr>
              <a:t>United Church Emergency </a:t>
            </a:r>
            <a:r>
              <a:rPr lang="en-US" sz="3200" b="1" dirty="0" smtClean="0">
                <a:solidFill>
                  <a:srgbClr val="FFFF00"/>
                </a:solidFill>
              </a:rPr>
              <a:t>Response (2)</a:t>
            </a:r>
            <a:endParaRPr lang="en-CA" sz="3200" b="1" dirty="0">
              <a:solidFill>
                <a:srgbClr val="FFFF00"/>
              </a:solidFill>
            </a:endParaRP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2400" dirty="0" smtClean="0"/>
          </a:p>
          <a:p>
            <a:pPr marL="0" indent="0"/>
            <a:r>
              <a:rPr lang="en-US" sz="2400" dirty="0" smtClean="0"/>
              <a:t> intended to supplement federal funding programs and respond to transition </a:t>
            </a:r>
            <a:r>
              <a:rPr lang="en-US" sz="2400" dirty="0" smtClean="0"/>
              <a:t>from them as federal programs expire.</a:t>
            </a:r>
          </a:p>
          <a:p>
            <a:pPr marL="0" indent="0"/>
            <a:r>
              <a:rPr lang="en-US" sz="2400" dirty="0" smtClean="0"/>
              <a:t> Special case intervention now</a:t>
            </a:r>
          </a:p>
          <a:p>
            <a:pPr marL="0" indent="0"/>
            <a:r>
              <a:rPr lang="en-CA" sz="2400" dirty="0" smtClean="0"/>
              <a:t> interest free loans extending beyond government programs</a:t>
            </a:r>
          </a:p>
          <a:p>
            <a:pPr marL="0" indent="0"/>
            <a:r>
              <a:rPr lang="en-CA" sz="2400" dirty="0" smtClean="0"/>
              <a:t> eligibility to be confirmed in consultation with the region</a:t>
            </a:r>
          </a:p>
          <a:p>
            <a:pPr marL="0" indent="0"/>
            <a:r>
              <a:rPr lang="en-US" sz="2400" dirty="0" smtClean="0"/>
              <a:t> </a:t>
            </a:r>
            <a:r>
              <a:rPr lang="en-US" sz="2400" dirty="0" smtClean="0"/>
              <a:t>needs based and viability based</a:t>
            </a:r>
            <a:endParaRPr lang="en-CA" sz="2400" dirty="0" smtClean="0"/>
          </a:p>
          <a:p>
            <a:pPr marL="0" indent="0">
              <a:buNone/>
            </a:pPr>
            <a:r>
              <a:rPr lang="en-CA" sz="2400" dirty="0" smtClean="0"/>
              <a:t> </a:t>
            </a:r>
            <a:endParaRPr lang="en-US" sz="2400" dirty="0"/>
          </a:p>
        </p:txBody>
      </p:sp>
      <p:sp>
        <p:nvSpPr>
          <p:cNvPr id="16387" name="Footer Placeholder 1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CA" sz="1000" dirty="0"/>
              <a:t>EHM ~ The United Church of Canada</a:t>
            </a:r>
          </a:p>
        </p:txBody>
      </p:sp>
      <p:pic>
        <p:nvPicPr>
          <p:cNvPr id="1638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09550"/>
            <a:ext cx="4349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6804437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7772400" cy="381000"/>
          </a:xfrm>
        </p:spPr>
        <p:txBody>
          <a:bodyPr/>
          <a:lstStyle/>
          <a:p>
            <a:pPr>
              <a:defRPr/>
            </a:pPr>
            <a:r>
              <a:rPr lang="en-US" sz="3200" b="1" dirty="0" smtClean="0">
                <a:solidFill>
                  <a:srgbClr val="FFFF00"/>
                </a:solidFill>
              </a:rPr>
              <a:t>Denomination Cash Management</a:t>
            </a:r>
            <a:r>
              <a:rPr lang="en-US" sz="3200" dirty="0" smtClean="0"/>
              <a:t> </a:t>
            </a:r>
            <a:endParaRPr lang="en-CA" sz="3200" dirty="0"/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smtClean="0"/>
              <a:t>Allowing </a:t>
            </a:r>
            <a:r>
              <a:rPr lang="en-US" sz="2400" dirty="0" smtClean="0"/>
              <a:t>assessment payments to be pushed out into the fall is already a multi million cash crunch at the denomination level </a:t>
            </a:r>
            <a:endParaRPr lang="en-US" sz="2400" dirty="0" smtClean="0"/>
          </a:p>
          <a:p>
            <a:r>
              <a:rPr lang="en-US" sz="2400" dirty="0" smtClean="0"/>
              <a:t>Also allowing loan repayments to be suspended</a:t>
            </a:r>
            <a:endParaRPr lang="en-US" sz="2400" dirty="0" smtClean="0"/>
          </a:p>
          <a:p>
            <a:r>
              <a:rPr lang="en-US" sz="2400" dirty="0" smtClean="0"/>
              <a:t>Similarly our Mission &amp; Service granting continues while the supporting gifts may slow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This necessitates taking on debt just as the governments are doing</a:t>
            </a:r>
            <a:endParaRPr lang="en-US" sz="2400" dirty="0" smtClean="0"/>
          </a:p>
        </p:txBody>
      </p:sp>
      <p:sp>
        <p:nvSpPr>
          <p:cNvPr id="16387" name="Footer Placeholder 1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CA" sz="1000" dirty="0"/>
              <a:t>EHM ~ The United Church of Canada</a:t>
            </a:r>
          </a:p>
        </p:txBody>
      </p:sp>
      <p:pic>
        <p:nvPicPr>
          <p:cNvPr id="1638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09550"/>
            <a:ext cx="4349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6355124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381000"/>
          </a:xfrm>
        </p:spPr>
        <p:txBody>
          <a:bodyPr/>
          <a:lstStyle/>
          <a:p>
            <a:pPr>
              <a:defRPr/>
            </a:pPr>
            <a:r>
              <a:rPr lang="en-US" sz="4000" b="1" dirty="0" smtClean="0">
                <a:solidFill>
                  <a:srgbClr val="FFFF00"/>
                </a:solidFill>
              </a:rPr>
              <a:t>Hierarchy of Support</a:t>
            </a:r>
            <a:r>
              <a:rPr lang="en-US" sz="4000" dirty="0" smtClean="0"/>
              <a:t> </a:t>
            </a:r>
            <a:endParaRPr lang="en-CA" sz="4000" dirty="0"/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smtClean="0"/>
              <a:t>Federal interest free loan</a:t>
            </a:r>
          </a:p>
          <a:p>
            <a:r>
              <a:rPr lang="en-US" sz="2400" dirty="0" smtClean="0"/>
              <a:t>Federal Wage subsidy</a:t>
            </a:r>
          </a:p>
          <a:p>
            <a:r>
              <a:rPr lang="en-US" sz="2400" dirty="0" smtClean="0"/>
              <a:t>Within the church</a:t>
            </a:r>
            <a:endParaRPr lang="en-US" sz="2400" dirty="0" smtClean="0"/>
          </a:p>
          <a:p>
            <a:pPr lvl="1"/>
            <a:r>
              <a:rPr lang="en-US" sz="2400" dirty="0" smtClean="0"/>
              <a:t>Access own investments</a:t>
            </a:r>
          </a:p>
          <a:p>
            <a:pPr lvl="1"/>
            <a:r>
              <a:rPr lang="en-US" sz="2400" dirty="0" smtClean="0"/>
              <a:t>Obtain or increase local line of </a:t>
            </a:r>
            <a:r>
              <a:rPr lang="en-US" sz="2400" dirty="0" smtClean="0"/>
              <a:t>credit.</a:t>
            </a:r>
          </a:p>
          <a:p>
            <a:pPr lvl="1"/>
            <a:r>
              <a:rPr lang="en-US" sz="2400" dirty="0" smtClean="0"/>
              <a:t>National </a:t>
            </a:r>
            <a:r>
              <a:rPr lang="en-US" sz="2400" dirty="0" smtClean="0"/>
              <a:t>LOC guarantee to be provided on request</a:t>
            </a:r>
          </a:p>
          <a:p>
            <a:pPr lvl="1"/>
            <a:r>
              <a:rPr lang="en-US" sz="2400" dirty="0" smtClean="0"/>
              <a:t>Automatic NSF protection for payroll run</a:t>
            </a:r>
          </a:p>
          <a:p>
            <a:pPr lvl="2"/>
            <a:r>
              <a:rPr lang="en-US" sz="2400" dirty="0" smtClean="0"/>
              <a:t>Staff will be paid and congregation/region contacted for </a:t>
            </a:r>
            <a:r>
              <a:rPr lang="en-US" sz="2400" dirty="0" smtClean="0"/>
              <a:t>remedy</a:t>
            </a:r>
          </a:p>
          <a:p>
            <a:pPr lvl="2"/>
            <a:r>
              <a:rPr lang="en-US" sz="2400" dirty="0" smtClean="0"/>
              <a:t>$125 penalty </a:t>
            </a:r>
            <a:endParaRPr lang="en-US" sz="2400" dirty="0" smtClean="0"/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16387" name="Footer Placeholder 1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CA" sz="1000" dirty="0"/>
              <a:t>EHM ~ The United Church of Canada</a:t>
            </a:r>
          </a:p>
        </p:txBody>
      </p:sp>
      <p:pic>
        <p:nvPicPr>
          <p:cNvPr id="1638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09550"/>
            <a:ext cx="4349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6355124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381000"/>
          </a:xfrm>
        </p:spPr>
        <p:txBody>
          <a:bodyPr/>
          <a:lstStyle/>
          <a:p>
            <a:pPr>
              <a:defRPr/>
            </a:pPr>
            <a:r>
              <a:rPr lang="en-US" sz="4000" b="1" dirty="0" smtClean="0">
                <a:solidFill>
                  <a:srgbClr val="FFFF00"/>
                </a:solidFill>
              </a:rPr>
              <a:t>We are called to be the Church</a:t>
            </a:r>
            <a:r>
              <a:rPr lang="en-US" sz="4000" dirty="0" smtClean="0"/>
              <a:t> </a:t>
            </a:r>
            <a:endParaRPr lang="en-CA" sz="4000" dirty="0"/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smtClean="0"/>
              <a:t>We are being asked to utilize government measures to avoid layoffs</a:t>
            </a:r>
          </a:p>
          <a:p>
            <a:r>
              <a:rPr lang="en-US" sz="2400" dirty="0" smtClean="0"/>
              <a:t>We seek to continue to be community and reach out to others as health regulations allow</a:t>
            </a:r>
          </a:p>
          <a:p>
            <a:r>
              <a:rPr lang="en-US" sz="2400" dirty="0" smtClean="0"/>
              <a:t>If short term layoffs are determined to be necessary </a:t>
            </a:r>
            <a:r>
              <a:rPr lang="en-US" sz="2400" dirty="0" smtClean="0"/>
              <a:t>be ready to respond in a way that speeds benefits</a:t>
            </a:r>
            <a:endParaRPr lang="en-US" sz="2400" dirty="0" smtClean="0"/>
          </a:p>
          <a:p>
            <a:pPr lvl="2"/>
            <a:r>
              <a:rPr lang="en-US" sz="2400" dirty="0" smtClean="0"/>
              <a:t>Record of Employment issuance</a:t>
            </a:r>
          </a:p>
          <a:p>
            <a:pPr lvl="2"/>
            <a:r>
              <a:rPr lang="en-US" sz="2400" dirty="0" smtClean="0"/>
              <a:t>ADP processing </a:t>
            </a:r>
            <a:endParaRPr lang="en-US" sz="3200" dirty="0"/>
          </a:p>
        </p:txBody>
      </p:sp>
      <p:sp>
        <p:nvSpPr>
          <p:cNvPr id="16387" name="Footer Placeholder 1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CA" sz="1000" dirty="0"/>
              <a:t>EHM ~ The United Church of Canada</a:t>
            </a:r>
          </a:p>
        </p:txBody>
      </p:sp>
      <p:pic>
        <p:nvPicPr>
          <p:cNvPr id="1638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09550"/>
            <a:ext cx="4349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6355124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381000"/>
          </a:xfrm>
        </p:spPr>
        <p:txBody>
          <a:bodyPr/>
          <a:lstStyle/>
          <a:p>
            <a:pPr>
              <a:defRPr/>
            </a:pPr>
            <a:r>
              <a:rPr lang="en-US" sz="4000" b="1" dirty="0" err="1" smtClean="0">
                <a:solidFill>
                  <a:srgbClr val="FFFF00"/>
                </a:solidFill>
              </a:rPr>
              <a:t>Cashflow</a:t>
            </a:r>
            <a:r>
              <a:rPr lang="en-US" sz="4000" b="1" dirty="0" smtClean="0">
                <a:solidFill>
                  <a:srgbClr val="FFFF00"/>
                </a:solidFill>
              </a:rPr>
              <a:t> Help</a:t>
            </a:r>
            <a:r>
              <a:rPr lang="en-US" sz="4000" dirty="0" smtClean="0"/>
              <a:t> </a:t>
            </a:r>
            <a:endParaRPr lang="en-CA" sz="4000" dirty="0"/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smtClean="0"/>
              <a:t>Saving cash</a:t>
            </a:r>
          </a:p>
          <a:p>
            <a:pPr lvl="1"/>
            <a:r>
              <a:rPr lang="en-US" sz="2400" dirty="0" smtClean="0"/>
              <a:t>Request moratorium on loan payments if loan with a church body.</a:t>
            </a:r>
          </a:p>
          <a:p>
            <a:pPr lvl="1"/>
            <a:r>
              <a:rPr lang="en-US" sz="2400" dirty="0" smtClean="0"/>
              <a:t>Push out assessment due date</a:t>
            </a:r>
          </a:p>
          <a:p>
            <a:pPr lvl="2"/>
            <a:r>
              <a:rPr lang="en-US" sz="2400" dirty="0" smtClean="0"/>
              <a:t>If auto pay, ask us to stop</a:t>
            </a:r>
          </a:p>
          <a:p>
            <a:pPr lvl="2"/>
            <a:r>
              <a:rPr lang="en-US" sz="2400" dirty="0" smtClean="0"/>
              <a:t>If direct pay, just </a:t>
            </a:r>
            <a:r>
              <a:rPr lang="en-US" sz="2400" dirty="0" smtClean="0"/>
              <a:t>don’t pay</a:t>
            </a:r>
            <a:endParaRPr lang="en-US" sz="2400" dirty="0" smtClean="0"/>
          </a:p>
          <a:p>
            <a:pPr lvl="1"/>
            <a:r>
              <a:rPr lang="en-US" sz="2400" dirty="0" smtClean="0"/>
              <a:t>If paying insurance annually, request mode change (UCC Protect total cost is the same!)</a:t>
            </a:r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16387" name="Footer Placeholder 1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CA" sz="1000" dirty="0"/>
              <a:t>EHM ~ The United Church of Canada</a:t>
            </a:r>
          </a:p>
        </p:txBody>
      </p:sp>
      <p:pic>
        <p:nvPicPr>
          <p:cNvPr id="1638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09550"/>
            <a:ext cx="4349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6804437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381000"/>
          </a:xfrm>
        </p:spPr>
        <p:txBody>
          <a:bodyPr/>
          <a:lstStyle/>
          <a:p>
            <a:pPr>
              <a:defRPr/>
            </a:pPr>
            <a:r>
              <a:rPr lang="en-US" sz="4000" b="1" dirty="0" smtClean="0">
                <a:solidFill>
                  <a:srgbClr val="FFFF00"/>
                </a:solidFill>
              </a:rPr>
              <a:t>Let’s get digital, digital…..</a:t>
            </a:r>
            <a:r>
              <a:rPr lang="en-US" sz="4000" dirty="0" smtClean="0"/>
              <a:t> </a:t>
            </a:r>
            <a:endParaRPr lang="en-CA" sz="4000" dirty="0"/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Search </a:t>
            </a:r>
            <a:r>
              <a:rPr lang="en-CA" dirty="0" smtClean="0"/>
              <a:t>for ROE Web</a:t>
            </a:r>
          </a:p>
          <a:p>
            <a:pPr lvl="1"/>
            <a:r>
              <a:rPr lang="en-CA" dirty="0" smtClean="0"/>
              <a:t>If you don’t have an ROE web account, create one.</a:t>
            </a:r>
          </a:p>
          <a:p>
            <a:pPr lvl="2"/>
            <a:r>
              <a:rPr lang="en-CA" dirty="0" smtClean="0">
                <a:hlinkClick r:id="rId3" tooltip="Original URL: https://www.canada.ca/en/employment-social-development/programs/ei/ei-list/ei-roe/register-roe.html. Click or tap if you trust this link."/>
              </a:rPr>
              <a:t>https://www.canada.ca/en/employment-social-development/programs/ei/ei-list/ei-roe/register-roe.html</a:t>
            </a:r>
            <a:endParaRPr lang="en-CA" dirty="0" smtClean="0"/>
          </a:p>
          <a:p>
            <a:pPr>
              <a:buNone/>
            </a:pPr>
            <a:endParaRPr lang="en-CA" dirty="0" smtClean="0"/>
          </a:p>
          <a:p>
            <a:r>
              <a:rPr lang="en-US" sz="2400" dirty="0" smtClean="0"/>
              <a:t>	</a:t>
            </a:r>
            <a:r>
              <a:rPr lang="en-CA" sz="3200" b="1" dirty="0" smtClean="0"/>
              <a:t> </a:t>
            </a:r>
            <a:r>
              <a:rPr lang="en-CA" b="1" dirty="0" smtClean="0"/>
              <a:t>My business account for charities</a:t>
            </a:r>
          </a:p>
          <a:p>
            <a:r>
              <a:rPr lang="en-CA" u="sng" dirty="0" smtClean="0">
                <a:hlinkClick r:id="rId4"/>
              </a:rPr>
              <a:t>My Business Account</a:t>
            </a:r>
            <a:r>
              <a:rPr lang="en-CA" dirty="0" smtClean="0"/>
              <a:t> (</a:t>
            </a:r>
            <a:r>
              <a:rPr lang="en-CA" dirty="0" err="1" smtClean="0"/>
              <a:t>MyBA</a:t>
            </a:r>
            <a:r>
              <a:rPr lang="en-CA" dirty="0" smtClean="0"/>
              <a:t>) is a secure and convenient way for businesses and organizations to access their Canada Revenue Agency (CRA) account information online.</a:t>
            </a:r>
          </a:p>
          <a:p>
            <a:endParaRPr lang="en-US" sz="3200" dirty="0"/>
          </a:p>
        </p:txBody>
      </p:sp>
      <p:sp>
        <p:nvSpPr>
          <p:cNvPr id="16387" name="Footer Placeholder 1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CA" sz="1000" dirty="0"/>
              <a:t>EHM ~ The United Church of Canada</a:t>
            </a:r>
          </a:p>
        </p:txBody>
      </p:sp>
      <p:pic>
        <p:nvPicPr>
          <p:cNvPr id="16389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09550"/>
            <a:ext cx="4349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6355124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7772400" cy="381000"/>
          </a:xfrm>
        </p:spPr>
        <p:txBody>
          <a:bodyPr/>
          <a:lstStyle/>
          <a:p>
            <a:pPr>
              <a:defRPr/>
            </a:pPr>
            <a:r>
              <a:rPr lang="en-US" sz="3200" b="1" dirty="0" smtClean="0">
                <a:solidFill>
                  <a:srgbClr val="FFFF00"/>
                </a:solidFill>
              </a:rPr>
              <a:t>Contacts for action</a:t>
            </a:r>
            <a:r>
              <a:rPr lang="en-US" sz="3200" dirty="0" smtClean="0"/>
              <a:t> </a:t>
            </a:r>
            <a:endParaRPr lang="en-CA" sz="3200" dirty="0"/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smtClean="0"/>
              <a:t>Loan guarantees by denomination</a:t>
            </a:r>
          </a:p>
          <a:p>
            <a:pPr lvl="1"/>
            <a:r>
              <a:rPr lang="en-US" sz="2400" dirty="0" smtClean="0">
                <a:hlinkClick r:id="rId3"/>
              </a:rPr>
              <a:t>emathiesen@united-church.ca</a:t>
            </a:r>
            <a:endParaRPr lang="en-US" sz="2400" dirty="0" smtClean="0"/>
          </a:p>
          <a:p>
            <a:r>
              <a:rPr lang="en-US" sz="2400" dirty="0" smtClean="0"/>
              <a:t>Deferring monthly withdrawals of assessments </a:t>
            </a:r>
            <a:r>
              <a:rPr lang="en-US" sz="2400" dirty="0" smtClean="0">
                <a:hlinkClick r:id="rId4"/>
              </a:rPr>
              <a:t>assessments@united-church.ca</a:t>
            </a:r>
            <a:r>
              <a:rPr lang="en-US" sz="2400" dirty="0" smtClean="0"/>
              <a:t> </a:t>
            </a:r>
          </a:p>
          <a:p>
            <a:r>
              <a:rPr lang="en-US" sz="2400" dirty="0" smtClean="0"/>
              <a:t>Suspending church loan payments (if national)</a:t>
            </a:r>
          </a:p>
          <a:p>
            <a:pPr lvl="1"/>
            <a:r>
              <a:rPr lang="en-US" sz="2400" dirty="0" smtClean="0">
                <a:hlinkClick r:id="rId5"/>
              </a:rPr>
              <a:t>mpimpinella@united-church.ca</a:t>
            </a:r>
            <a:r>
              <a:rPr lang="en-US" sz="2400" dirty="0" smtClean="0"/>
              <a:t> </a:t>
            </a:r>
          </a:p>
          <a:p>
            <a:r>
              <a:rPr lang="en-US" sz="2400" dirty="0" smtClean="0"/>
              <a:t>Stewardship queries</a:t>
            </a:r>
          </a:p>
          <a:p>
            <a:pPr lvl="1"/>
            <a:r>
              <a:rPr lang="en-US" sz="2400" dirty="0" smtClean="0">
                <a:hlinkClick r:id="rId6"/>
              </a:rPr>
              <a:t>djagger@united-church.ca</a:t>
            </a:r>
            <a:endParaRPr lang="en-US" sz="2400" dirty="0" smtClean="0"/>
          </a:p>
          <a:p>
            <a:r>
              <a:rPr lang="en-US" sz="2400" b="1" dirty="0" smtClean="0">
                <a:solidFill>
                  <a:srgbClr val="FFFF00"/>
                </a:solidFill>
              </a:rPr>
              <a:t>Any emergency loan possibility or lay-offs.</a:t>
            </a:r>
          </a:p>
          <a:p>
            <a:pPr lvl="1"/>
            <a:r>
              <a:rPr lang="en-US" sz="2400" b="1" dirty="0" smtClean="0">
                <a:solidFill>
                  <a:srgbClr val="FFFF00"/>
                </a:solidFill>
              </a:rPr>
              <a:t>Contact your region</a:t>
            </a:r>
            <a:r>
              <a:rPr lang="en-US" sz="2400" dirty="0" smtClean="0"/>
              <a:t>							</a:t>
            </a:r>
          </a:p>
        </p:txBody>
      </p:sp>
      <p:sp>
        <p:nvSpPr>
          <p:cNvPr id="16387" name="Footer Placeholder 1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CA" sz="1000" dirty="0"/>
              <a:t>EHM ~ The United Church of Canada</a:t>
            </a:r>
          </a:p>
        </p:txBody>
      </p:sp>
      <p:pic>
        <p:nvPicPr>
          <p:cNvPr id="16389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09550"/>
            <a:ext cx="4349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635512499"/>
      </p:ext>
    </p:extLst>
  </p:cSld>
  <p:clrMapOvr>
    <a:masterClrMapping/>
  </p:clrMapOvr>
</p:sld>
</file>

<file path=ppt/theme/theme1.xml><?xml version="1.0" encoding="utf-8"?>
<a:theme xmlns:a="http://schemas.openxmlformats.org/drawingml/2006/main" name="Ian24">
  <a:themeElements>
    <a:clrScheme name="Ian24 1">
      <a:dk1>
        <a:srgbClr val="000000"/>
      </a:dk1>
      <a:lt1>
        <a:srgbClr val="FFFFFF"/>
      </a:lt1>
      <a:dk2>
        <a:srgbClr val="0066CC"/>
      </a:dk2>
      <a:lt2>
        <a:srgbClr val="CBCBCB"/>
      </a:lt2>
      <a:accent1>
        <a:srgbClr val="00CCFF"/>
      </a:accent1>
      <a:accent2>
        <a:srgbClr val="00FFCC"/>
      </a:accent2>
      <a:accent3>
        <a:srgbClr val="AAB8E2"/>
      </a:accent3>
      <a:accent4>
        <a:srgbClr val="DADADA"/>
      </a:accent4>
      <a:accent5>
        <a:srgbClr val="AAE2FF"/>
      </a:accent5>
      <a:accent6>
        <a:srgbClr val="00E7B9"/>
      </a:accent6>
      <a:hlink>
        <a:srgbClr val="FF3300"/>
      </a:hlink>
      <a:folHlink>
        <a:srgbClr val="FF7C80"/>
      </a:folHlink>
    </a:clrScheme>
    <a:fontScheme name="Ian24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45720" tIns="18288" rIns="45720" bIns="18288" numCol="1" anchor="ctr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CA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45720" tIns="18288" rIns="45720" bIns="18288" numCol="1" anchor="ctr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CA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Ian24 1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CCFF"/>
        </a:accent1>
        <a:accent2>
          <a:srgbClr val="00FFCC"/>
        </a:accent2>
        <a:accent3>
          <a:srgbClr val="AAB8E2"/>
        </a:accent3>
        <a:accent4>
          <a:srgbClr val="DADADA"/>
        </a:accent4>
        <a:accent5>
          <a:srgbClr val="AAE2FF"/>
        </a:accent5>
        <a:accent6>
          <a:srgbClr val="00E7B9"/>
        </a:accent6>
        <a:hlink>
          <a:srgbClr val="FF33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an24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an24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89509D3DD6B6409BA6C58A3E6C832F" ma:contentTypeVersion="15" ma:contentTypeDescription="Create a new document." ma:contentTypeScope="" ma:versionID="2abed18294dc21b5550e66405d9bd73d">
  <xsd:schema xmlns:xsd="http://www.w3.org/2001/XMLSchema" xmlns:xs="http://www.w3.org/2001/XMLSchema" xmlns:p="http://schemas.microsoft.com/office/2006/metadata/properties" xmlns:ns1="http://schemas.microsoft.com/sharepoint/v3" xmlns:ns3="536dd800-218d-4c11-b62b-9d4145123a74" xmlns:ns4="8148b2e9-164b-4ec2-9776-317de4911b72" targetNamespace="http://schemas.microsoft.com/office/2006/metadata/properties" ma:root="true" ma:fieldsID="2c0a63d69bb46c123e249b31a7664f98" ns1:_="" ns3:_="" ns4:_="">
    <xsd:import namespace="http://schemas.microsoft.com/sharepoint/v3"/>
    <xsd:import namespace="536dd800-218d-4c11-b62b-9d4145123a74"/>
    <xsd:import namespace="8148b2e9-164b-4ec2-9776-317de4911b72"/>
    <xsd:element name="properties">
      <xsd:complexType>
        <xsd:sequence>
          <xsd:element name="documentManagement">
            <xsd:complexType>
              <xsd:all>
                <xsd:element ref="ns1:_ip_UnifiedCompliancePolicyProperties" minOccurs="0"/>
                <xsd:element ref="ns1:_ip_UnifiedCompliancePolicyUIAction" minOccurs="0"/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OCR" minOccurs="0"/>
                <xsd:element ref="ns4:MediaServiceEventHashCode" minOccurs="0"/>
                <xsd:element ref="ns4:MediaServiceGenerationTim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8" nillable="true" ma:displayName="Unified Compliance Policy Properties" ma:description="" ma:hidden="true" ma:internalName="_ip_UnifiedCompliancePolicyProperties">
      <xsd:simpleType>
        <xsd:restriction base="dms:Note"/>
      </xsd:simpleType>
    </xsd:element>
    <xsd:element name="_ip_UnifiedCompliancePolicyUIAction" ma:index="9" nillable="true" ma:displayName="Unified Compliance Policy UI Action" ma:description="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6dd800-218d-4c11-b62b-9d4145123a7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48b2e9-164b-4ec2-9776-317de4911b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7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8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9FBBDFA2-1AB6-4703-8749-E3A9D65ADA8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B3269DC-740C-40AA-9DE7-33401F1D9CE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536dd800-218d-4c11-b62b-9d4145123a74"/>
    <ds:schemaRef ds:uri="8148b2e9-164b-4ec2-9776-317de4911b7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5DD73A1-FB04-40F2-8E7E-66051D3E4C42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dcmitype/"/>
    <ds:schemaRef ds:uri="8148b2e9-164b-4ec2-9776-317de4911b72"/>
    <ds:schemaRef ds:uri="536dd800-218d-4c11-b62b-9d4145123a74"/>
    <ds:schemaRef ds:uri="http://schemas.microsoft.com/sharepoint/v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24395</TotalTime>
  <Words>1226</Words>
  <Application>Microsoft Office PowerPoint</Application>
  <PresentationFormat>On-screen Show (4:3)</PresentationFormat>
  <Paragraphs>208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Ian24</vt:lpstr>
      <vt:lpstr>Congregational Finances During the Pandemic – Update     The United Church of Canada    L’Église Unie du Canada</vt:lpstr>
      <vt:lpstr>BALANCING ACT Cash crunch vs Ministry</vt:lpstr>
      <vt:lpstr>Before you do anything rash…… </vt:lpstr>
      <vt:lpstr>Federal Government supports @April 1 </vt:lpstr>
      <vt:lpstr>Federal Response evolving </vt:lpstr>
      <vt:lpstr>Federal Temporary Wage Subsidy</vt:lpstr>
      <vt:lpstr>Federal Temporary Wage Subsidy  - 2</vt:lpstr>
      <vt:lpstr>Federal Temporary Wage Subsidy  - 3</vt:lpstr>
      <vt:lpstr>75% wage subsidy - March 30</vt:lpstr>
      <vt:lpstr>Federal Loan Program </vt:lpstr>
      <vt:lpstr>Canada Emergency Response Benefit</vt:lpstr>
      <vt:lpstr>What each ministry should do NOW</vt:lpstr>
      <vt:lpstr>United Church Emergency Response</vt:lpstr>
      <vt:lpstr>United Church Emergency Response (2)</vt:lpstr>
      <vt:lpstr>Denomination Cash Management </vt:lpstr>
      <vt:lpstr>Hierarchy of Support </vt:lpstr>
      <vt:lpstr>We are called to be the Church </vt:lpstr>
      <vt:lpstr>Cashflow Help </vt:lpstr>
      <vt:lpstr>Let’s get digital, digital….. </vt:lpstr>
      <vt:lpstr>Contacts for action </vt:lpstr>
    </vt:vector>
  </TitlesOfParts>
  <Company>United Church of Canada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GCE PC FIN Presentation March 2012</dc:title>
  <dc:creator>Erik Mathiesen</dc:creator>
  <cp:lastModifiedBy>Erik</cp:lastModifiedBy>
  <cp:revision>651</cp:revision>
  <cp:lastPrinted>2020-03-06T12:37:20Z</cp:lastPrinted>
  <dcterms:created xsi:type="dcterms:W3CDTF">2002-05-21T21:20:48Z</dcterms:created>
  <dcterms:modified xsi:type="dcterms:W3CDTF">2020-04-01T21:18:58Z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0x010100C189509D3DD6B6409BA6C58A3E6C832F</vt:lpwstr>
  </property>
</Properties>
</file>